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7"/>
  </p:notesMasterIdLst>
  <p:sldIdLst>
    <p:sldId id="256" r:id="rId2"/>
    <p:sldId id="257" r:id="rId3"/>
    <p:sldId id="261" r:id="rId4"/>
    <p:sldId id="281" r:id="rId5"/>
    <p:sldId id="285" r:id="rId6"/>
    <p:sldId id="320" r:id="rId7"/>
    <p:sldId id="322" r:id="rId8"/>
    <p:sldId id="323" r:id="rId9"/>
    <p:sldId id="324" r:id="rId10"/>
    <p:sldId id="325" r:id="rId11"/>
    <p:sldId id="326" r:id="rId12"/>
    <p:sldId id="269" r:id="rId13"/>
    <p:sldId id="321" r:id="rId14"/>
    <p:sldId id="309" r:id="rId15"/>
    <p:sldId id="310" r:id="rId16"/>
    <p:sldId id="312" r:id="rId17"/>
    <p:sldId id="313" r:id="rId18"/>
    <p:sldId id="314" r:id="rId19"/>
    <p:sldId id="315" r:id="rId20"/>
    <p:sldId id="316" r:id="rId21"/>
    <p:sldId id="275" r:id="rId22"/>
    <p:sldId id="317" r:id="rId23"/>
    <p:sldId id="318" r:id="rId24"/>
    <p:sldId id="319" r:id="rId25"/>
    <p:sldId id="267" r:id="rId26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8"/>
    </p:embeddedFont>
    <p:embeddedFont>
      <p:font typeface="Josefin Slab Thin" panose="020B0604020202020204" charset="0"/>
      <p:regular r:id="rId29"/>
      <p:bold r:id="rId30"/>
      <p:italic r:id="rId31"/>
      <p:boldItalic r:id="rId32"/>
    </p:embeddedFont>
    <p:embeddedFont>
      <p:font typeface="Lobster" panose="020B0604020202020204" charset="0"/>
      <p:regular r:id="rId33"/>
    </p:embeddedFont>
    <p:embeddedFont>
      <p:font typeface="Overpass" panose="020B0604020202020204" charset="0"/>
      <p:regular r:id="rId34"/>
      <p:bold r:id="rId35"/>
      <p:italic r:id="rId36"/>
      <p:boldItalic r:id="rId37"/>
    </p:embeddedFont>
    <p:embeddedFont>
      <p:font typeface="Roboto Condensed Light" panose="02000000000000000000" pitchFamily="2" charset="0"/>
      <p:regular r:id="rId38"/>
      <p: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FF7C"/>
    <a:srgbClr val="CBE6FF"/>
    <a:srgbClr val="D4ECBA"/>
    <a:srgbClr val="EDFFC6"/>
    <a:srgbClr val="FFFDDB"/>
    <a:srgbClr val="D6F1F6"/>
    <a:srgbClr val="D5B8EA"/>
    <a:srgbClr val="FDBC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07D1CE-901E-45CC-8C6D-7C75A3E57823}">
  <a:tblStyle styleId="{B807D1CE-901E-45CC-8C6D-7C75A3E578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9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61705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5995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a5d7eff244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a5d7eff244_0_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1508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74011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7043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7284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7219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79325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a5d7eff244_0_19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a5d7eff244_0_19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01248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b0700821ea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b0700821ea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862ae88d5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862ae88d51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a5d7eff244_0_18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a5d7eff244_0_18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a5d7eff244_0_18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a5d7eff244_0_18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4326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8311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28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856c9587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856c9587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8557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212650" y="1317625"/>
            <a:ext cx="4718700" cy="230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17350" y="3621375"/>
            <a:ext cx="4509300" cy="7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1155CC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/>
          <p:nvPr/>
        </p:nvSpPr>
        <p:spPr>
          <a:xfrm>
            <a:off x="-1" y="965425"/>
            <a:ext cx="9144004" cy="226703"/>
          </a:xfrm>
          <a:custGeom>
            <a:avLst/>
            <a:gdLst/>
            <a:ahLst/>
            <a:cxnLst/>
            <a:rect l="l" t="t" r="r" b="b"/>
            <a:pathLst>
              <a:path w="21521" h="2646" extrusionOk="0">
                <a:moveTo>
                  <a:pt x="1" y="1"/>
                </a:moveTo>
                <a:lnTo>
                  <a:pt x="1" y="2645"/>
                </a:lnTo>
                <a:cubicBezTo>
                  <a:pt x="1" y="2645"/>
                  <a:pt x="3739" y="487"/>
                  <a:pt x="10761" y="487"/>
                </a:cubicBezTo>
                <a:cubicBezTo>
                  <a:pt x="17812" y="487"/>
                  <a:pt x="21521" y="2645"/>
                  <a:pt x="21521" y="2645"/>
                </a:cubicBezTo>
                <a:lnTo>
                  <a:pt x="21521" y="1"/>
                </a:lnTo>
                <a:close/>
              </a:path>
            </a:pathLst>
          </a:custGeom>
          <a:solidFill>
            <a:srgbClr val="000000">
              <a:alpha val="19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5"/>
          <p:cNvSpPr/>
          <p:nvPr/>
        </p:nvSpPr>
        <p:spPr>
          <a:xfrm rot="5400000">
            <a:off x="4077450" y="-4077600"/>
            <a:ext cx="991200" cy="914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5"/>
          <p:cNvSpPr/>
          <p:nvPr/>
        </p:nvSpPr>
        <p:spPr>
          <a:xfrm rot="5400000">
            <a:off x="4451400" y="-4452600"/>
            <a:ext cx="241200" cy="9146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5"/>
          <p:cNvSpPr txBox="1">
            <a:spLocks noGrp="1"/>
          </p:cNvSpPr>
          <p:nvPr>
            <p:ph type="subTitle" idx="1"/>
          </p:nvPr>
        </p:nvSpPr>
        <p:spPr>
          <a:xfrm rot="318903">
            <a:off x="5721102" y="2717202"/>
            <a:ext cx="2335040" cy="8342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79" name="Google Shape;179;p2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AB235D-2A3F-4E67-9203-F000F3E22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3C80F8-2156-47A6-9100-960CAF646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80F8D94-D453-4201-AD34-F144D8193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37F27-2327-4EF6-B7C9-52A901906E29}" type="datetimeFigureOut">
              <a:rPr lang="es-MX" smtClean="0"/>
              <a:t>06/05/2021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549E13-6847-445C-BE39-DA0DD00BE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D2C92C-896F-409A-9C13-A9FE72B3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73B3B-5C5C-47D7-A6C5-DC4AAF463CB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0091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-1" y="965425"/>
            <a:ext cx="9144004" cy="226703"/>
          </a:xfrm>
          <a:custGeom>
            <a:avLst/>
            <a:gdLst/>
            <a:ahLst/>
            <a:cxnLst/>
            <a:rect l="l" t="t" r="r" b="b"/>
            <a:pathLst>
              <a:path w="21521" h="2646" extrusionOk="0">
                <a:moveTo>
                  <a:pt x="1" y="1"/>
                </a:moveTo>
                <a:lnTo>
                  <a:pt x="1" y="2645"/>
                </a:lnTo>
                <a:cubicBezTo>
                  <a:pt x="1" y="2645"/>
                  <a:pt x="3739" y="487"/>
                  <a:pt x="10761" y="487"/>
                </a:cubicBezTo>
                <a:cubicBezTo>
                  <a:pt x="17812" y="487"/>
                  <a:pt x="21521" y="2645"/>
                  <a:pt x="21521" y="2645"/>
                </a:cubicBezTo>
                <a:lnTo>
                  <a:pt x="21521" y="1"/>
                </a:lnTo>
                <a:close/>
              </a:path>
            </a:pathLst>
          </a:custGeom>
          <a:solidFill>
            <a:srgbClr val="000000">
              <a:alpha val="19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/>
          <p:nvPr/>
        </p:nvSpPr>
        <p:spPr>
          <a:xfrm rot="5400000">
            <a:off x="4077450" y="-4077600"/>
            <a:ext cx="991200" cy="914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4451400" y="-4452600"/>
            <a:ext cx="241200" cy="9146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059150" y="1321025"/>
            <a:ext cx="7025700" cy="32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 sz="11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-1" y="965425"/>
            <a:ext cx="9144004" cy="226703"/>
          </a:xfrm>
          <a:custGeom>
            <a:avLst/>
            <a:gdLst/>
            <a:ahLst/>
            <a:cxnLst/>
            <a:rect l="l" t="t" r="r" b="b"/>
            <a:pathLst>
              <a:path w="21521" h="2646" extrusionOk="0">
                <a:moveTo>
                  <a:pt x="1" y="1"/>
                </a:moveTo>
                <a:lnTo>
                  <a:pt x="1" y="2645"/>
                </a:lnTo>
                <a:cubicBezTo>
                  <a:pt x="1" y="2645"/>
                  <a:pt x="3739" y="487"/>
                  <a:pt x="10761" y="487"/>
                </a:cubicBezTo>
                <a:cubicBezTo>
                  <a:pt x="17812" y="487"/>
                  <a:pt x="21521" y="2645"/>
                  <a:pt x="21521" y="2645"/>
                </a:cubicBezTo>
                <a:lnTo>
                  <a:pt x="21521" y="1"/>
                </a:lnTo>
                <a:close/>
              </a:path>
            </a:pathLst>
          </a:custGeom>
          <a:solidFill>
            <a:srgbClr val="000000">
              <a:alpha val="19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 rot="5400000">
            <a:off x="4077450" y="-4077600"/>
            <a:ext cx="991200" cy="914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 rot="5400000">
            <a:off x="4451400" y="-4452600"/>
            <a:ext cx="241200" cy="9146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979400" y="3520375"/>
            <a:ext cx="2281800" cy="7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Overpass"/>
              <a:buNone/>
              <a:defRPr sz="16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Overpass"/>
              <a:buNone/>
              <a:defRPr sz="59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Overpass"/>
              <a:buNone/>
              <a:defRPr sz="59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Overpass"/>
              <a:buNone/>
              <a:defRPr sz="59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Overpass"/>
              <a:buNone/>
              <a:defRPr sz="59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Overpass"/>
              <a:buNone/>
              <a:defRPr sz="59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Overpass"/>
              <a:buNone/>
              <a:defRPr sz="59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Overpass"/>
              <a:buNone/>
              <a:defRPr sz="59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Overpass"/>
              <a:buNone/>
              <a:defRPr sz="59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ubTitle" idx="1"/>
          </p:nvPr>
        </p:nvSpPr>
        <p:spPr>
          <a:xfrm>
            <a:off x="3063575" y="1213100"/>
            <a:ext cx="4666500" cy="189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bster"/>
              <a:buNone/>
              <a:defRPr sz="850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bster"/>
              <a:buNone/>
              <a:defRPr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bster"/>
              <a:buNone/>
              <a:defRPr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bster"/>
              <a:buNone/>
              <a:defRPr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bster"/>
              <a:buNone/>
              <a:defRPr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bster"/>
              <a:buNone/>
              <a:defRPr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bster"/>
              <a:buNone/>
              <a:defRPr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bster"/>
              <a:buNone/>
              <a:defRPr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obster"/>
              <a:buNone/>
              <a:defRPr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856725" y="1750500"/>
            <a:ext cx="5430600" cy="13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1856725" y="3069600"/>
            <a:ext cx="5430600" cy="6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/>
          <p:nvPr/>
        </p:nvSpPr>
        <p:spPr>
          <a:xfrm>
            <a:off x="-1" y="965425"/>
            <a:ext cx="9144004" cy="226703"/>
          </a:xfrm>
          <a:custGeom>
            <a:avLst/>
            <a:gdLst/>
            <a:ahLst/>
            <a:cxnLst/>
            <a:rect l="l" t="t" r="r" b="b"/>
            <a:pathLst>
              <a:path w="21521" h="2646" extrusionOk="0">
                <a:moveTo>
                  <a:pt x="1" y="1"/>
                </a:moveTo>
                <a:lnTo>
                  <a:pt x="1" y="2645"/>
                </a:lnTo>
                <a:cubicBezTo>
                  <a:pt x="1" y="2645"/>
                  <a:pt x="3739" y="487"/>
                  <a:pt x="10761" y="487"/>
                </a:cubicBezTo>
                <a:cubicBezTo>
                  <a:pt x="17812" y="487"/>
                  <a:pt x="21521" y="2645"/>
                  <a:pt x="21521" y="2645"/>
                </a:cubicBezTo>
                <a:lnTo>
                  <a:pt x="21521" y="1"/>
                </a:lnTo>
                <a:close/>
              </a:path>
            </a:pathLst>
          </a:custGeom>
          <a:solidFill>
            <a:srgbClr val="000000">
              <a:alpha val="19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3"/>
          <p:cNvSpPr/>
          <p:nvPr/>
        </p:nvSpPr>
        <p:spPr>
          <a:xfrm rot="5400000">
            <a:off x="4077450" y="-4077600"/>
            <a:ext cx="991200" cy="914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/>
          <p:nvPr/>
        </p:nvSpPr>
        <p:spPr>
          <a:xfrm rot="5400000">
            <a:off x="4451400" y="-4452600"/>
            <a:ext cx="241200" cy="9146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 flipH="1">
            <a:off x="508711" y="1690288"/>
            <a:ext cx="4590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9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/>
          </p:nvPr>
        </p:nvSpPr>
        <p:spPr>
          <a:xfrm>
            <a:off x="1021961" y="1711138"/>
            <a:ext cx="19278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1021961" y="2008150"/>
            <a:ext cx="1620000" cy="5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3267961" y="1690288"/>
            <a:ext cx="4536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4"/>
          </p:nvPr>
        </p:nvSpPr>
        <p:spPr>
          <a:xfrm>
            <a:off x="3799411" y="1690288"/>
            <a:ext cx="19278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5"/>
          </p:nvPr>
        </p:nvSpPr>
        <p:spPr>
          <a:xfrm>
            <a:off x="3808286" y="2008150"/>
            <a:ext cx="1620000" cy="5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5991461" y="1690288"/>
            <a:ext cx="4590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/>
          </p:nvPr>
        </p:nvSpPr>
        <p:spPr>
          <a:xfrm>
            <a:off x="6490586" y="1690288"/>
            <a:ext cx="17766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8"/>
          </p:nvPr>
        </p:nvSpPr>
        <p:spPr>
          <a:xfrm>
            <a:off x="6502061" y="2008150"/>
            <a:ext cx="1620000" cy="5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508711" y="3388775"/>
            <a:ext cx="4590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13"/>
          </p:nvPr>
        </p:nvSpPr>
        <p:spPr>
          <a:xfrm>
            <a:off x="1058561" y="3388775"/>
            <a:ext cx="19278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4"/>
          </p:nvPr>
        </p:nvSpPr>
        <p:spPr>
          <a:xfrm>
            <a:off x="1058552" y="3719881"/>
            <a:ext cx="1741500" cy="5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5" hasCustomPrompt="1"/>
          </p:nvPr>
        </p:nvSpPr>
        <p:spPr>
          <a:xfrm flipH="1">
            <a:off x="3270149" y="3388775"/>
            <a:ext cx="4590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6"/>
          </p:nvPr>
        </p:nvSpPr>
        <p:spPr>
          <a:xfrm>
            <a:off x="3808286" y="3364625"/>
            <a:ext cx="19278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1900"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1900"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1900"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1900"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1900"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1900"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1900"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19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7"/>
          </p:nvPr>
        </p:nvSpPr>
        <p:spPr>
          <a:xfrm>
            <a:off x="3808286" y="3719881"/>
            <a:ext cx="1741500" cy="5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8" hasCustomPrompt="1"/>
          </p:nvPr>
        </p:nvSpPr>
        <p:spPr>
          <a:xfrm flipH="1">
            <a:off x="6031586" y="3388775"/>
            <a:ext cx="4590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9"/>
          </p:nvPr>
        </p:nvSpPr>
        <p:spPr>
          <a:xfrm>
            <a:off x="6556286" y="3364625"/>
            <a:ext cx="17415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2pPr>
            <a:lvl3pPr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3pPr>
            <a:lvl4pPr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4pPr>
            <a:lvl5pPr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5pPr>
            <a:lvl6pPr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6pPr>
            <a:lvl7pPr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7pPr>
            <a:lvl8pPr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8pPr>
            <a:lvl9pPr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9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20"/>
          </p:nvPr>
        </p:nvSpPr>
        <p:spPr>
          <a:xfrm>
            <a:off x="6581761" y="3719881"/>
            <a:ext cx="1620000" cy="5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21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/>
          <p:nvPr/>
        </p:nvSpPr>
        <p:spPr>
          <a:xfrm>
            <a:off x="-1" y="965425"/>
            <a:ext cx="9144004" cy="226703"/>
          </a:xfrm>
          <a:custGeom>
            <a:avLst/>
            <a:gdLst/>
            <a:ahLst/>
            <a:cxnLst/>
            <a:rect l="l" t="t" r="r" b="b"/>
            <a:pathLst>
              <a:path w="21521" h="2646" extrusionOk="0">
                <a:moveTo>
                  <a:pt x="1" y="1"/>
                </a:moveTo>
                <a:lnTo>
                  <a:pt x="1" y="2645"/>
                </a:lnTo>
                <a:cubicBezTo>
                  <a:pt x="1" y="2645"/>
                  <a:pt x="3739" y="487"/>
                  <a:pt x="10761" y="487"/>
                </a:cubicBezTo>
                <a:cubicBezTo>
                  <a:pt x="17812" y="487"/>
                  <a:pt x="21521" y="2645"/>
                  <a:pt x="21521" y="2645"/>
                </a:cubicBezTo>
                <a:lnTo>
                  <a:pt x="21521" y="1"/>
                </a:lnTo>
                <a:close/>
              </a:path>
            </a:pathLst>
          </a:custGeom>
          <a:solidFill>
            <a:srgbClr val="000000">
              <a:alpha val="19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3"/>
          <p:cNvSpPr/>
          <p:nvPr/>
        </p:nvSpPr>
        <p:spPr>
          <a:xfrm rot="5400000">
            <a:off x="4077450" y="-4077600"/>
            <a:ext cx="991200" cy="914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3"/>
          <p:cNvSpPr/>
          <p:nvPr/>
        </p:nvSpPr>
        <p:spPr>
          <a:xfrm rot="5400000">
            <a:off x="4451400" y="-4452600"/>
            <a:ext cx="241200" cy="9146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912238" y="1719250"/>
            <a:ext cx="22437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ubTitle" idx="1"/>
          </p:nvPr>
        </p:nvSpPr>
        <p:spPr>
          <a:xfrm>
            <a:off x="1165588" y="2058388"/>
            <a:ext cx="17370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title" idx="2"/>
          </p:nvPr>
        </p:nvSpPr>
        <p:spPr>
          <a:xfrm rot="355431">
            <a:off x="3395362" y="1702793"/>
            <a:ext cx="1964993" cy="3477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3"/>
          </p:nvPr>
        </p:nvSpPr>
        <p:spPr>
          <a:xfrm rot="343410">
            <a:off x="3297094" y="2074204"/>
            <a:ext cx="1988413" cy="6029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title" idx="4"/>
          </p:nvPr>
        </p:nvSpPr>
        <p:spPr>
          <a:xfrm>
            <a:off x="6335925" y="1549650"/>
            <a:ext cx="1875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subTitle" idx="5"/>
          </p:nvPr>
        </p:nvSpPr>
        <p:spPr>
          <a:xfrm>
            <a:off x="6510925" y="2008450"/>
            <a:ext cx="15477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title" idx="6"/>
          </p:nvPr>
        </p:nvSpPr>
        <p:spPr>
          <a:xfrm rot="156481">
            <a:off x="1163307" y="3347357"/>
            <a:ext cx="1430682" cy="4012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ubTitle" idx="7"/>
          </p:nvPr>
        </p:nvSpPr>
        <p:spPr>
          <a:xfrm rot="186071">
            <a:off x="1163341" y="3721996"/>
            <a:ext cx="1430695" cy="6396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title" idx="8"/>
          </p:nvPr>
        </p:nvSpPr>
        <p:spPr>
          <a:xfrm>
            <a:off x="3419699" y="3364208"/>
            <a:ext cx="22437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subTitle" idx="9"/>
          </p:nvPr>
        </p:nvSpPr>
        <p:spPr>
          <a:xfrm>
            <a:off x="3419674" y="3674983"/>
            <a:ext cx="2243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title" idx="13"/>
          </p:nvPr>
        </p:nvSpPr>
        <p:spPr>
          <a:xfrm>
            <a:off x="6335925" y="3100400"/>
            <a:ext cx="1875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163" name="Google Shape;163;p23"/>
          <p:cNvSpPr txBox="1">
            <a:spLocks noGrp="1"/>
          </p:cNvSpPr>
          <p:nvPr>
            <p:ph type="subTitle" idx="14"/>
          </p:nvPr>
        </p:nvSpPr>
        <p:spPr>
          <a:xfrm>
            <a:off x="6524875" y="3565950"/>
            <a:ext cx="14979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title" idx="15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Lobster"/>
              <a:buNone/>
              <a:defRPr sz="3000">
                <a:latin typeface="Lobster"/>
                <a:ea typeface="Lobster"/>
                <a:cs typeface="Lobster"/>
                <a:sym typeface="Lobs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Lobster"/>
              <a:buNone/>
              <a:defRPr sz="2800">
                <a:latin typeface="Lobster"/>
                <a:ea typeface="Lobster"/>
                <a:cs typeface="Lobster"/>
                <a:sym typeface="Lobs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Lobster"/>
              <a:buNone/>
              <a:defRPr sz="2800">
                <a:latin typeface="Lobster"/>
                <a:ea typeface="Lobster"/>
                <a:cs typeface="Lobster"/>
                <a:sym typeface="Lobs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Lobster"/>
              <a:buNone/>
              <a:defRPr sz="2800">
                <a:latin typeface="Lobster"/>
                <a:ea typeface="Lobster"/>
                <a:cs typeface="Lobster"/>
                <a:sym typeface="Lobs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Lobster"/>
              <a:buNone/>
              <a:defRPr sz="2800">
                <a:latin typeface="Lobster"/>
                <a:ea typeface="Lobster"/>
                <a:cs typeface="Lobster"/>
                <a:sym typeface="Lobs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Lobster"/>
              <a:buNone/>
              <a:defRPr sz="2800">
                <a:latin typeface="Lobster"/>
                <a:ea typeface="Lobster"/>
                <a:cs typeface="Lobster"/>
                <a:sym typeface="Lobs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Lobster"/>
              <a:buNone/>
              <a:defRPr sz="2800">
                <a:latin typeface="Lobster"/>
                <a:ea typeface="Lobster"/>
                <a:cs typeface="Lobster"/>
                <a:sym typeface="Lobs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Lobster"/>
              <a:buNone/>
              <a:defRPr sz="2800">
                <a:latin typeface="Lobster"/>
                <a:ea typeface="Lobster"/>
                <a:cs typeface="Lobster"/>
                <a:sym typeface="Lobs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Lobster"/>
              <a:buNone/>
              <a:defRPr sz="2800">
                <a:latin typeface="Lobster"/>
                <a:ea typeface="Lobster"/>
                <a:cs typeface="Lobster"/>
                <a:sym typeface="Lobst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●"/>
              <a:defRPr sz="1600"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○"/>
              <a:defRPr sz="1600"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■"/>
              <a:defRPr sz="1600"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●"/>
              <a:defRPr sz="1600"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○"/>
              <a:defRPr sz="1600"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■"/>
              <a:defRPr sz="1600"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●"/>
              <a:defRPr sz="1600"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○"/>
              <a:defRPr sz="1600"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■"/>
              <a:defRPr sz="1600"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5" r:id="rId5"/>
    <p:sldLayoutId id="2147483657" r:id="rId6"/>
    <p:sldLayoutId id="2147483658" r:id="rId7"/>
    <p:sldLayoutId id="2147483659" r:id="rId8"/>
    <p:sldLayoutId id="2147483669" r:id="rId9"/>
    <p:sldLayoutId id="2147483671" r:id="rId10"/>
    <p:sldLayoutId id="2147483677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microsoft.com/office/2007/relationships/hdphoto" Target="../media/hdphoto2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/>
          <p:nvPr/>
        </p:nvSpPr>
        <p:spPr>
          <a:xfrm rot="769778">
            <a:off x="2408991" y="617426"/>
            <a:ext cx="4326000" cy="39911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4"/>
          <p:cNvSpPr/>
          <p:nvPr/>
        </p:nvSpPr>
        <p:spPr>
          <a:xfrm rot="-525332">
            <a:off x="2409042" y="554053"/>
            <a:ext cx="4326012" cy="399125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" name="Google Shape;217;p34"/>
          <p:cNvGrpSpPr/>
          <p:nvPr/>
        </p:nvGrpSpPr>
        <p:grpSpPr>
          <a:xfrm>
            <a:off x="2039393" y="170096"/>
            <a:ext cx="4960809" cy="4762966"/>
            <a:chOff x="2039393" y="170096"/>
            <a:chExt cx="4960809" cy="4762966"/>
          </a:xfrm>
        </p:grpSpPr>
        <p:sp>
          <p:nvSpPr>
            <p:cNvPr id="218" name="Google Shape;218;p34"/>
            <p:cNvSpPr/>
            <p:nvPr/>
          </p:nvSpPr>
          <p:spPr>
            <a:xfrm>
              <a:off x="2394750" y="4516450"/>
              <a:ext cx="4333684" cy="248949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4"/>
            <p:cNvSpPr/>
            <p:nvPr/>
          </p:nvSpPr>
          <p:spPr>
            <a:xfrm rot="-307454">
              <a:off x="2225404" y="366288"/>
              <a:ext cx="4588787" cy="4370583"/>
            </a:xfrm>
            <a:custGeom>
              <a:avLst/>
              <a:gdLst/>
              <a:ahLst/>
              <a:cxnLst/>
              <a:rect l="l" t="t" r="r" b="b"/>
              <a:pathLst>
                <a:path w="26792" h="25518" extrusionOk="0">
                  <a:moveTo>
                    <a:pt x="26792" y="8177"/>
                  </a:moveTo>
                  <a:lnTo>
                    <a:pt x="25200" y="25518"/>
                  </a:lnTo>
                  <a:lnTo>
                    <a:pt x="1" y="23189"/>
                  </a:lnTo>
                  <a:lnTo>
                    <a:pt x="2145" y="1"/>
                  </a:lnTo>
                  <a:lnTo>
                    <a:pt x="21413" y="177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34"/>
          <p:cNvSpPr txBox="1">
            <a:spLocks noGrp="1"/>
          </p:cNvSpPr>
          <p:nvPr>
            <p:ph type="ctrTitle"/>
          </p:nvPr>
        </p:nvSpPr>
        <p:spPr>
          <a:xfrm>
            <a:off x="2212650" y="1317625"/>
            <a:ext cx="4718700" cy="23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Modelo</a:t>
            </a:r>
            <a:br>
              <a:rPr lang="en" sz="6000" dirty="0"/>
            </a:br>
            <a:r>
              <a:rPr lang="en" sz="6000" dirty="0"/>
              <a:t>Vectorial</a:t>
            </a:r>
            <a:br>
              <a:rPr lang="en" sz="6000" dirty="0"/>
            </a:br>
            <a:r>
              <a:rPr lang="en" sz="6000" dirty="0"/>
              <a:t>Autorregresivo</a:t>
            </a:r>
            <a:endParaRPr sz="6000" dirty="0"/>
          </a:p>
        </p:txBody>
      </p:sp>
      <p:sp>
        <p:nvSpPr>
          <p:cNvPr id="221" name="Google Shape;221;p34"/>
          <p:cNvSpPr txBox="1">
            <a:spLocks noGrp="1"/>
          </p:cNvSpPr>
          <p:nvPr>
            <p:ph type="subTitle" idx="1"/>
          </p:nvPr>
        </p:nvSpPr>
        <p:spPr>
          <a:xfrm>
            <a:off x="2317350" y="3621375"/>
            <a:ext cx="4509300" cy="7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Robles Reyes Erika Regina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Román Crispín Nidya Andrea</a:t>
            </a:r>
            <a:endParaRPr dirty="0"/>
          </a:p>
        </p:txBody>
      </p:sp>
      <p:sp>
        <p:nvSpPr>
          <p:cNvPr id="222" name="Google Shape;222;p34"/>
          <p:cNvSpPr/>
          <p:nvPr/>
        </p:nvSpPr>
        <p:spPr>
          <a:xfrm rot="-307454">
            <a:off x="5660582" y="516759"/>
            <a:ext cx="1027476" cy="1096328"/>
          </a:xfrm>
          <a:custGeom>
            <a:avLst/>
            <a:gdLst/>
            <a:ahLst/>
            <a:cxnLst/>
            <a:rect l="l" t="t" r="r" b="b"/>
            <a:pathLst>
              <a:path w="5999" h="6401" extrusionOk="0">
                <a:moveTo>
                  <a:pt x="5999" y="6401"/>
                </a:moveTo>
                <a:lnTo>
                  <a:pt x="0" y="5915"/>
                </a:lnTo>
                <a:lnTo>
                  <a:pt x="620" y="1"/>
                </a:lnTo>
                <a:close/>
              </a:path>
            </a:pathLst>
          </a:custGeom>
          <a:solidFill>
            <a:srgbClr val="E9DE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4"/>
          <p:cNvSpPr/>
          <p:nvPr/>
        </p:nvSpPr>
        <p:spPr>
          <a:xfrm rot="-5400000" flipH="1">
            <a:off x="6035747" y="1256578"/>
            <a:ext cx="387173" cy="1011267"/>
          </a:xfrm>
          <a:custGeom>
            <a:avLst/>
            <a:gdLst/>
            <a:ahLst/>
            <a:cxnLst/>
            <a:rect l="l" t="t" r="r" b="b"/>
            <a:pathLst>
              <a:path w="6749" h="6628" extrusionOk="0">
                <a:moveTo>
                  <a:pt x="0" y="1"/>
                </a:moveTo>
                <a:lnTo>
                  <a:pt x="0" y="6627"/>
                </a:lnTo>
                <a:lnTo>
                  <a:pt x="6748" y="6627"/>
                </a:lnTo>
                <a:lnTo>
                  <a:pt x="0" y="1"/>
                </a:lnTo>
                <a:close/>
              </a:path>
            </a:pathLst>
          </a:custGeom>
          <a:solidFill>
            <a:srgbClr val="000000">
              <a:alpha val="19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4"/>
          <p:cNvSpPr/>
          <p:nvPr/>
        </p:nvSpPr>
        <p:spPr>
          <a:xfrm rot="-2090743">
            <a:off x="6715219" y="812467"/>
            <a:ext cx="998841" cy="504907"/>
          </a:xfrm>
          <a:custGeom>
            <a:avLst/>
            <a:gdLst/>
            <a:ahLst/>
            <a:cxnLst/>
            <a:rect l="l" t="t" r="r" b="b"/>
            <a:pathLst>
              <a:path w="6019" h="2585" extrusionOk="0">
                <a:moveTo>
                  <a:pt x="5654" y="1"/>
                </a:moveTo>
                <a:lnTo>
                  <a:pt x="31" y="335"/>
                </a:lnTo>
                <a:cubicBezTo>
                  <a:pt x="31" y="456"/>
                  <a:pt x="91" y="456"/>
                  <a:pt x="152" y="517"/>
                </a:cubicBezTo>
                <a:cubicBezTo>
                  <a:pt x="304" y="639"/>
                  <a:pt x="365" y="821"/>
                  <a:pt x="335" y="1004"/>
                </a:cubicBezTo>
                <a:cubicBezTo>
                  <a:pt x="274" y="1156"/>
                  <a:pt x="122" y="1156"/>
                  <a:pt x="61" y="1277"/>
                </a:cubicBezTo>
                <a:cubicBezTo>
                  <a:pt x="0" y="1399"/>
                  <a:pt x="91" y="1368"/>
                  <a:pt x="152" y="1399"/>
                </a:cubicBezTo>
                <a:cubicBezTo>
                  <a:pt x="213" y="1460"/>
                  <a:pt x="274" y="1520"/>
                  <a:pt x="335" y="1612"/>
                </a:cubicBezTo>
                <a:cubicBezTo>
                  <a:pt x="395" y="1672"/>
                  <a:pt x="395" y="1733"/>
                  <a:pt x="395" y="1824"/>
                </a:cubicBezTo>
                <a:cubicBezTo>
                  <a:pt x="395" y="1885"/>
                  <a:pt x="335" y="1915"/>
                  <a:pt x="304" y="1946"/>
                </a:cubicBezTo>
                <a:cubicBezTo>
                  <a:pt x="274" y="1976"/>
                  <a:pt x="304" y="2037"/>
                  <a:pt x="365" y="2098"/>
                </a:cubicBezTo>
                <a:cubicBezTo>
                  <a:pt x="487" y="2219"/>
                  <a:pt x="547" y="2402"/>
                  <a:pt x="487" y="2554"/>
                </a:cubicBezTo>
                <a:lnTo>
                  <a:pt x="487" y="2584"/>
                </a:lnTo>
                <a:lnTo>
                  <a:pt x="5867" y="2280"/>
                </a:lnTo>
                <a:cubicBezTo>
                  <a:pt x="5836" y="2189"/>
                  <a:pt x="5867" y="2067"/>
                  <a:pt x="5897" y="1976"/>
                </a:cubicBezTo>
                <a:cubicBezTo>
                  <a:pt x="5745" y="1946"/>
                  <a:pt x="5563" y="1885"/>
                  <a:pt x="5411" y="1794"/>
                </a:cubicBezTo>
                <a:cubicBezTo>
                  <a:pt x="5593" y="1794"/>
                  <a:pt x="5775" y="1764"/>
                  <a:pt x="5958" y="1733"/>
                </a:cubicBezTo>
                <a:cubicBezTo>
                  <a:pt x="5958" y="1612"/>
                  <a:pt x="5897" y="1490"/>
                  <a:pt x="5897" y="1368"/>
                </a:cubicBezTo>
                <a:cubicBezTo>
                  <a:pt x="5867" y="1277"/>
                  <a:pt x="5867" y="1186"/>
                  <a:pt x="5897" y="1095"/>
                </a:cubicBezTo>
                <a:cubicBezTo>
                  <a:pt x="5927" y="1034"/>
                  <a:pt x="5958" y="973"/>
                  <a:pt x="5988" y="882"/>
                </a:cubicBezTo>
                <a:cubicBezTo>
                  <a:pt x="5988" y="852"/>
                  <a:pt x="6019" y="882"/>
                  <a:pt x="5958" y="821"/>
                </a:cubicBezTo>
                <a:cubicBezTo>
                  <a:pt x="5897" y="791"/>
                  <a:pt x="5836" y="760"/>
                  <a:pt x="5806" y="700"/>
                </a:cubicBezTo>
                <a:cubicBezTo>
                  <a:pt x="5715" y="578"/>
                  <a:pt x="5684" y="426"/>
                  <a:pt x="5684" y="274"/>
                </a:cubicBezTo>
                <a:cubicBezTo>
                  <a:pt x="5684" y="153"/>
                  <a:pt x="5684" y="92"/>
                  <a:pt x="5654" y="1"/>
                </a:cubicBezTo>
                <a:close/>
              </a:path>
            </a:pathLst>
          </a:custGeom>
          <a:solidFill>
            <a:srgbClr val="EFEFEF">
              <a:alpha val="75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" name="Google Shape;225;p34"/>
          <p:cNvGrpSpPr/>
          <p:nvPr/>
        </p:nvGrpSpPr>
        <p:grpSpPr>
          <a:xfrm>
            <a:off x="7659822" y="1602492"/>
            <a:ext cx="1011275" cy="1017613"/>
            <a:chOff x="7807869" y="2868655"/>
            <a:chExt cx="929908" cy="935736"/>
          </a:xfrm>
        </p:grpSpPr>
        <p:sp>
          <p:nvSpPr>
            <p:cNvPr id="226" name="Google Shape;226;p34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" name="Google Shape;227;p34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28" name="Google Shape;228;p34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4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4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4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4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" name="Google Shape;233;p34"/>
          <p:cNvGrpSpPr/>
          <p:nvPr/>
        </p:nvGrpSpPr>
        <p:grpSpPr>
          <a:xfrm rot="-10198396">
            <a:off x="482635" y="3438750"/>
            <a:ext cx="1036686" cy="1043184"/>
            <a:chOff x="7807869" y="2868655"/>
            <a:chExt cx="929908" cy="935736"/>
          </a:xfrm>
        </p:grpSpPr>
        <p:sp>
          <p:nvSpPr>
            <p:cNvPr id="234" name="Google Shape;234;p34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" name="Google Shape;235;p34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36" name="Google Shape;236;p34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4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4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4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4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" name="Google Shape;241;p34"/>
          <p:cNvGrpSpPr/>
          <p:nvPr/>
        </p:nvGrpSpPr>
        <p:grpSpPr>
          <a:xfrm rot="-5950255">
            <a:off x="1890662" y="82632"/>
            <a:ext cx="1169240" cy="1176569"/>
            <a:chOff x="7807869" y="2868655"/>
            <a:chExt cx="929908" cy="935736"/>
          </a:xfrm>
        </p:grpSpPr>
        <p:sp>
          <p:nvSpPr>
            <p:cNvPr id="242" name="Google Shape;242;p34"/>
            <p:cNvSpPr/>
            <p:nvPr/>
          </p:nvSpPr>
          <p:spPr>
            <a:xfrm rot="2423846">
              <a:off x="7971563" y="3279927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" name="Google Shape;243;p34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44" name="Google Shape;244;p34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4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4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4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4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492011" y="1195161"/>
            <a:ext cx="8055203" cy="3862489"/>
            <a:chOff x="622310" y="1159225"/>
            <a:chExt cx="8055203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622310" y="11592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CBE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6" name="Google Shape;256;p35"/>
          <p:cNvSpPr txBox="1">
            <a:spLocks noGrp="1"/>
          </p:cNvSpPr>
          <p:nvPr>
            <p:ph type="body" idx="1"/>
          </p:nvPr>
        </p:nvSpPr>
        <p:spPr>
          <a:xfrm>
            <a:off x="895189" y="1313708"/>
            <a:ext cx="7025700" cy="32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s-ES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indent="0">
              <a:buNone/>
            </a:pPr>
            <a:endParaRPr lang="es-MX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" name="Google Shape;257;p35">
            <a:extLst>
              <a:ext uri="{FF2B5EF4-FFF2-40B4-BE49-F238E27FC236}">
                <a16:creationId xmlns:a16="http://schemas.microsoft.com/office/drawing/2014/main" id="{E8242572-1E58-49BC-A095-239F0EF56E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/>
              <a:t>Condición Estacionaria y Momentos de un Modelo VAR(1)</a:t>
            </a:r>
            <a:endParaRPr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7AC46E0-6A3D-48CE-8210-0DCEF7D2C48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2">
                <a:lumMod val="20000"/>
                <a:lumOff val="80000"/>
                <a:tint val="45000"/>
                <a:satMod val="400000"/>
              </a:schemeClr>
            </a:duotone>
          </a:blip>
          <a:srcRect l="59254" t="23236" r="3433" b="67008"/>
          <a:stretch/>
        </p:blipFill>
        <p:spPr>
          <a:xfrm>
            <a:off x="650807" y="1330989"/>
            <a:ext cx="6660000" cy="97944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6210C21-E50D-4A35-84D2-31282F94149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bg2">
                <a:lumMod val="20000"/>
                <a:lumOff val="80000"/>
                <a:tint val="45000"/>
                <a:satMod val="400000"/>
              </a:schemeClr>
            </a:duotone>
          </a:blip>
          <a:srcRect l="59552" t="44919" r="3156" b="38972"/>
          <a:stretch/>
        </p:blipFill>
        <p:spPr>
          <a:xfrm>
            <a:off x="650922" y="2624966"/>
            <a:ext cx="7338927" cy="178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395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492011" y="1195161"/>
            <a:ext cx="8055203" cy="3862489"/>
            <a:chOff x="622310" y="1159225"/>
            <a:chExt cx="8055203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622310" y="11592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FFFF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6" name="Google Shape;256;p35"/>
          <p:cNvSpPr txBox="1">
            <a:spLocks noGrp="1"/>
          </p:cNvSpPr>
          <p:nvPr>
            <p:ph type="body" idx="1"/>
          </p:nvPr>
        </p:nvSpPr>
        <p:spPr>
          <a:xfrm>
            <a:off x="895189" y="1313708"/>
            <a:ext cx="7025700" cy="32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s-ES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indent="0">
              <a:buNone/>
            </a:pPr>
            <a:endParaRPr lang="es-MX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" name="Google Shape;257;p35">
            <a:extLst>
              <a:ext uri="{FF2B5EF4-FFF2-40B4-BE49-F238E27FC236}">
                <a16:creationId xmlns:a16="http://schemas.microsoft.com/office/drawing/2014/main" id="{E8242572-1E58-49BC-A095-239F0EF56E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/>
              <a:t>Modelos VAR de orden superior</a:t>
            </a:r>
            <a:endParaRPr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4C4CD39-4E4F-4CC2-875A-3C6A0D1CCD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1">
                <a:lumMod val="75000"/>
                <a:tint val="45000"/>
                <a:satMod val="400000"/>
              </a:schemeClr>
            </a:duotone>
          </a:blip>
          <a:srcRect l="59403" t="56611" r="3157" b="32338"/>
          <a:stretch/>
        </p:blipFill>
        <p:spPr>
          <a:xfrm>
            <a:off x="574799" y="1990628"/>
            <a:ext cx="7543690" cy="125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672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" name="Google Shape;607;p47"/>
          <p:cNvGrpSpPr/>
          <p:nvPr/>
        </p:nvGrpSpPr>
        <p:grpSpPr>
          <a:xfrm>
            <a:off x="3232949" y="1608713"/>
            <a:ext cx="2823167" cy="2727477"/>
            <a:chOff x="3206894" y="1389573"/>
            <a:chExt cx="2342321" cy="1673006"/>
          </a:xfrm>
        </p:grpSpPr>
        <p:sp>
          <p:nvSpPr>
            <p:cNvPr id="608" name="Google Shape;608;p47"/>
            <p:cNvSpPr/>
            <p:nvPr/>
          </p:nvSpPr>
          <p:spPr>
            <a:xfrm rot="328269">
              <a:off x="3290337" y="1519284"/>
              <a:ext cx="2195113" cy="1441935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7"/>
            <p:cNvSpPr/>
            <p:nvPr/>
          </p:nvSpPr>
          <p:spPr>
            <a:xfrm rot="328197">
              <a:off x="3267902" y="1488492"/>
              <a:ext cx="2141483" cy="1382341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47"/>
          <p:cNvGrpSpPr/>
          <p:nvPr/>
        </p:nvGrpSpPr>
        <p:grpSpPr>
          <a:xfrm rot="-5400000">
            <a:off x="3210929" y="1400197"/>
            <a:ext cx="814692" cy="819799"/>
            <a:chOff x="7807869" y="2868655"/>
            <a:chExt cx="929908" cy="935736"/>
          </a:xfrm>
        </p:grpSpPr>
        <p:sp>
          <p:nvSpPr>
            <p:cNvPr id="611" name="Google Shape;611;p47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2" name="Google Shape;612;p47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613" name="Google Shape;613;p47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47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47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47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47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8" name="Google Shape;618;p47"/>
          <p:cNvGrpSpPr/>
          <p:nvPr/>
        </p:nvGrpSpPr>
        <p:grpSpPr>
          <a:xfrm>
            <a:off x="820752" y="2994566"/>
            <a:ext cx="2299073" cy="1906164"/>
            <a:chOff x="820752" y="2994566"/>
            <a:chExt cx="2299073" cy="1906164"/>
          </a:xfrm>
        </p:grpSpPr>
        <p:sp>
          <p:nvSpPr>
            <p:cNvPr id="619" name="Google Shape;619;p47"/>
            <p:cNvSpPr/>
            <p:nvPr/>
          </p:nvSpPr>
          <p:spPr>
            <a:xfrm rot="180951">
              <a:off x="866362" y="3051405"/>
              <a:ext cx="2207854" cy="1792485"/>
            </a:xfrm>
            <a:custGeom>
              <a:avLst/>
              <a:gdLst/>
              <a:ahLst/>
              <a:cxnLst/>
              <a:rect l="l" t="t" r="r" b="b"/>
              <a:pathLst>
                <a:path w="26385" h="25107" extrusionOk="0">
                  <a:moveTo>
                    <a:pt x="24196" y="0"/>
                  </a:moveTo>
                  <a:lnTo>
                    <a:pt x="1" y="23435"/>
                  </a:lnTo>
                  <a:lnTo>
                    <a:pt x="26384" y="25107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7"/>
            <p:cNvSpPr/>
            <p:nvPr/>
          </p:nvSpPr>
          <p:spPr>
            <a:xfrm rot="180951">
              <a:off x="869570" y="3046668"/>
              <a:ext cx="2024682" cy="1675327"/>
            </a:xfrm>
            <a:custGeom>
              <a:avLst/>
              <a:gdLst/>
              <a:ahLst/>
              <a:cxnLst/>
              <a:rect l="l" t="t" r="r" b="b"/>
              <a:pathLst>
                <a:path w="24196" h="23466" extrusionOk="0">
                  <a:moveTo>
                    <a:pt x="1" y="0"/>
                  </a:moveTo>
                  <a:lnTo>
                    <a:pt x="1" y="23466"/>
                  </a:lnTo>
                  <a:lnTo>
                    <a:pt x="24196" y="23466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621;p47"/>
          <p:cNvGrpSpPr/>
          <p:nvPr/>
        </p:nvGrpSpPr>
        <p:grpSpPr>
          <a:xfrm>
            <a:off x="963350" y="1464275"/>
            <a:ext cx="2243663" cy="1473840"/>
            <a:chOff x="963350" y="1464275"/>
            <a:chExt cx="2243663" cy="1473840"/>
          </a:xfrm>
        </p:grpSpPr>
        <p:sp>
          <p:nvSpPr>
            <p:cNvPr id="622" name="Google Shape;622;p47"/>
            <p:cNvSpPr/>
            <p:nvPr/>
          </p:nvSpPr>
          <p:spPr>
            <a:xfrm>
              <a:off x="963350" y="1464275"/>
              <a:ext cx="2243662" cy="1473840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7"/>
            <p:cNvSpPr/>
            <p:nvPr/>
          </p:nvSpPr>
          <p:spPr>
            <a:xfrm>
              <a:off x="963350" y="1493300"/>
              <a:ext cx="2141470" cy="1382324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47"/>
          <p:cNvGrpSpPr/>
          <p:nvPr/>
        </p:nvGrpSpPr>
        <p:grpSpPr>
          <a:xfrm>
            <a:off x="6241025" y="1200200"/>
            <a:ext cx="2230375" cy="3727359"/>
            <a:chOff x="6241025" y="1200200"/>
            <a:chExt cx="2230375" cy="3727359"/>
          </a:xfrm>
        </p:grpSpPr>
        <p:sp>
          <p:nvSpPr>
            <p:cNvPr id="625" name="Google Shape;625;p47"/>
            <p:cNvSpPr/>
            <p:nvPr/>
          </p:nvSpPr>
          <p:spPr>
            <a:xfrm>
              <a:off x="6391576" y="1200200"/>
              <a:ext cx="2079825" cy="3727359"/>
            </a:xfrm>
            <a:custGeom>
              <a:avLst/>
              <a:gdLst/>
              <a:ahLst/>
              <a:cxnLst/>
              <a:rect l="l" t="t" r="r" b="b"/>
              <a:pathLst>
                <a:path w="27023" h="50671" extrusionOk="0">
                  <a:moveTo>
                    <a:pt x="24165" y="1"/>
                  </a:moveTo>
                  <a:lnTo>
                    <a:pt x="1" y="49971"/>
                  </a:lnTo>
                  <a:lnTo>
                    <a:pt x="15350" y="47631"/>
                  </a:lnTo>
                  <a:lnTo>
                    <a:pt x="27022" y="50670"/>
                  </a:lnTo>
                  <a:lnTo>
                    <a:pt x="27022" y="50670"/>
                  </a:lnTo>
                  <a:lnTo>
                    <a:pt x="24165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7"/>
            <p:cNvSpPr/>
            <p:nvPr/>
          </p:nvSpPr>
          <p:spPr>
            <a:xfrm>
              <a:off x="6241025" y="1200200"/>
              <a:ext cx="2079847" cy="3567751"/>
            </a:xfrm>
            <a:custGeom>
              <a:avLst/>
              <a:gdLst/>
              <a:ahLst/>
              <a:cxnLst/>
              <a:rect l="l" t="t" r="r" b="b"/>
              <a:pathLst>
                <a:path w="24166" h="49972" extrusionOk="0">
                  <a:moveTo>
                    <a:pt x="1" y="1"/>
                  </a:moveTo>
                  <a:lnTo>
                    <a:pt x="1" y="49971"/>
                  </a:lnTo>
                  <a:lnTo>
                    <a:pt x="12098" y="46780"/>
                  </a:lnTo>
                  <a:lnTo>
                    <a:pt x="24165" y="49971"/>
                  </a:lnTo>
                  <a:lnTo>
                    <a:pt x="24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" name="Google Shape;630;p47"/>
          <p:cNvSpPr txBox="1">
            <a:spLocks noGrp="1"/>
          </p:cNvSpPr>
          <p:nvPr>
            <p:ph type="title" idx="15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</a:t>
            </a:r>
            <a:endParaRPr dirty="0"/>
          </a:p>
        </p:txBody>
      </p:sp>
      <p:sp>
        <p:nvSpPr>
          <p:cNvPr id="632" name="Google Shape;632;p47"/>
          <p:cNvSpPr txBox="1">
            <a:spLocks noGrp="1"/>
          </p:cNvSpPr>
          <p:nvPr>
            <p:ph type="subTitle" idx="1"/>
          </p:nvPr>
        </p:nvSpPr>
        <p:spPr>
          <a:xfrm>
            <a:off x="1152669" y="1810745"/>
            <a:ext cx="17370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El modelo tiene tantas ecuaciones como variables</a:t>
            </a:r>
            <a:endParaRPr dirty="0"/>
          </a:p>
        </p:txBody>
      </p:sp>
      <p:sp>
        <p:nvSpPr>
          <p:cNvPr id="634" name="Google Shape;634;p47"/>
          <p:cNvSpPr txBox="1">
            <a:spLocks noGrp="1"/>
          </p:cNvSpPr>
          <p:nvPr>
            <p:ph type="subTitle" idx="3"/>
          </p:nvPr>
        </p:nvSpPr>
        <p:spPr>
          <a:xfrm rot="343410">
            <a:off x="3393707" y="2130669"/>
            <a:ext cx="2334760" cy="2240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la presencia de bloques de retardos como variables explicativas hace que la colinealidad entre variables explicativas sea importante</a:t>
            </a:r>
            <a:endParaRPr dirty="0"/>
          </a:p>
        </p:txBody>
      </p:sp>
      <p:sp>
        <p:nvSpPr>
          <p:cNvPr id="636" name="Google Shape;636;p47"/>
          <p:cNvSpPr txBox="1">
            <a:spLocks noGrp="1"/>
          </p:cNvSpPr>
          <p:nvPr>
            <p:ph type="subTitle" idx="5"/>
          </p:nvPr>
        </p:nvSpPr>
        <p:spPr>
          <a:xfrm>
            <a:off x="6374475" y="1464275"/>
            <a:ext cx="1806175" cy="2652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/>
              <a:t>Todas las variables son tratadas simétricamente, siendo explicadas por el pasado de todas ellas</a:t>
            </a:r>
            <a:r>
              <a:rPr lang="es-MX" dirty="0"/>
              <a:t>.</a:t>
            </a:r>
            <a:endParaRPr dirty="0"/>
          </a:p>
        </p:txBody>
      </p:sp>
      <p:sp>
        <p:nvSpPr>
          <p:cNvPr id="638" name="Google Shape;638;p47"/>
          <p:cNvSpPr txBox="1">
            <a:spLocks noGrp="1"/>
          </p:cNvSpPr>
          <p:nvPr>
            <p:ph type="subTitle" idx="7"/>
          </p:nvPr>
        </p:nvSpPr>
        <p:spPr>
          <a:xfrm rot="186071">
            <a:off x="1105329" y="3005899"/>
            <a:ext cx="1724091" cy="1663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300" dirty="0"/>
              <a:t>Los valores retardados de todas las ecuaciones aparecen como variables explicativas en todas las ecuaciones</a:t>
            </a:r>
            <a:endParaRPr sz="1300" dirty="0"/>
          </a:p>
        </p:txBody>
      </p:sp>
      <p:grpSp>
        <p:nvGrpSpPr>
          <p:cNvPr id="643" name="Google Shape;643;p47"/>
          <p:cNvGrpSpPr/>
          <p:nvPr/>
        </p:nvGrpSpPr>
        <p:grpSpPr>
          <a:xfrm rot="-5865910">
            <a:off x="613754" y="1180192"/>
            <a:ext cx="875446" cy="880933"/>
            <a:chOff x="7807869" y="2868655"/>
            <a:chExt cx="929908" cy="935736"/>
          </a:xfrm>
        </p:grpSpPr>
        <p:sp>
          <p:nvSpPr>
            <p:cNvPr id="644" name="Google Shape;644;p47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5" name="Google Shape;645;p47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646" name="Google Shape;646;p47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47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47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47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47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1" name="Google Shape;651;p47"/>
          <p:cNvGrpSpPr/>
          <p:nvPr/>
        </p:nvGrpSpPr>
        <p:grpSpPr>
          <a:xfrm rot="-5865555">
            <a:off x="552728" y="2781038"/>
            <a:ext cx="810677" cy="815758"/>
            <a:chOff x="7807869" y="2868655"/>
            <a:chExt cx="929908" cy="935736"/>
          </a:xfrm>
        </p:grpSpPr>
        <p:sp>
          <p:nvSpPr>
            <p:cNvPr id="652" name="Google Shape;652;p47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3" name="Google Shape;653;p47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654" name="Google Shape;654;p47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47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47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47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47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7" name="Google Shape;667;p47"/>
          <p:cNvGrpSpPr/>
          <p:nvPr/>
        </p:nvGrpSpPr>
        <p:grpSpPr>
          <a:xfrm rot="-5865555">
            <a:off x="5926728" y="932375"/>
            <a:ext cx="810677" cy="815758"/>
            <a:chOff x="7807869" y="2868655"/>
            <a:chExt cx="929908" cy="935736"/>
          </a:xfrm>
        </p:grpSpPr>
        <p:sp>
          <p:nvSpPr>
            <p:cNvPr id="668" name="Google Shape;668;p47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9" name="Google Shape;669;p47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670" name="Google Shape;670;p47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47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47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7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47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622310" y="1159225"/>
            <a:ext cx="8055203" cy="3862489"/>
            <a:chOff x="622310" y="1159225"/>
            <a:chExt cx="8055203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622310" y="11592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tx2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56" name="Google Shape;256;p35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MX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Un modelo V AR(p) puede ser escrito como una función lineal de los eventos pasados, por lo que se denota de la forma,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r>
                  <a:rPr lang="es-ES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donde las matrices (</a:t>
                </a:r>
                <a:r>
                  <a:rPr lang="es-ES" sz="1400" i="1" dirty="0" err="1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nxn</a:t>
                </a:r>
                <a:r>
                  <a:rPr lang="es-ES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) de las medias móviles </a:t>
                </a:r>
                <a14:m>
                  <m:oMath xmlns:m="http://schemas.openxmlformats.org/officeDocument/2006/math">
                    <m:r>
                      <a:rPr lang="es-ES" sz="1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Arial"/>
                      </a:rPr>
                      <m:t>𝜇</m:t>
                    </m:r>
                    <m:r>
                      <a:rPr lang="es-ES" sz="1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Arial"/>
                      </a:rPr>
                      <m:t>=</m:t>
                    </m:r>
                    <m:sSup>
                      <m:sSupPr>
                        <m:ctrlPr>
                          <a:rPr lang="es-E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s-ES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Arial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l-GR" sz="1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Arial"/>
                              </a:rPr>
                              <m:t>Φ</m:t>
                            </m:r>
                            <m:d>
                              <m:dPr>
                                <m:ctrlPr>
                                  <a:rPr lang="es-ES" sz="1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Arial"/>
                                  </a:rPr>
                                </m:ctrlPr>
                              </m:dPr>
                              <m:e>
                                <m:r>
                                  <a:rPr lang="es-ES" sz="1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Arial"/>
                                  </a:rPr>
                                  <m:t>1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s-E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es-E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</m:ctrlPr>
                      </m:sSubPr>
                      <m:e>
                        <m:r>
                          <a:rPr lang="az-Cyrl-AZ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  <m:t>ф</m:t>
                        </m:r>
                      </m:e>
                      <m:sub>
                        <m:r>
                          <a:rPr lang="es-E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MX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 siempre y cunado </a:t>
                </a:r>
                <a:r>
                  <a:rPr lang="es-ES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exista la inversa y las matrices de coeficientes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  <m:t>Ψ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s-E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  <m:t>i</m:t>
                        </m:r>
                      </m:sub>
                    </m:sSub>
                  </m:oMath>
                </a14:m>
                <a:r>
                  <a:rPr lang="es-ES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 se puedan obtener igualando los coeficientes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</m:ctrlPr>
                      </m:sSubPr>
                      <m:e>
                        <m:r>
                          <a:rPr lang="es-E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  <m:t>𝐵</m:t>
                        </m:r>
                      </m:e>
                      <m:sub>
                        <m:r>
                          <a:rPr lang="es-ES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s-ES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 en la ecuación</a:t>
                </a:r>
              </a:p>
              <a:p>
                <a:pPr marL="0" indent="0">
                  <a:buNone/>
                </a:pPr>
                <a:endParaRPr lang="es-ES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endParaRPr lang="es-ES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endParaRPr lang="es-ES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r>
                  <a:rPr lang="es-MX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donde 𝐼 es la matriz identidad</a:t>
                </a:r>
              </a:p>
              <a:p>
                <a:pPr marL="0" indent="0">
                  <a:buNone/>
                </a:pPr>
                <a:endParaRPr lang="es-ES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>
          <p:sp>
            <p:nvSpPr>
              <p:cNvPr id="256" name="Google Shape;256;p3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  <a:blipFill>
                <a:blip r:embed="rId4"/>
                <a:stretch>
                  <a:fillRect l="-260" r="-8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" name="Google Shape;257;p3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Función de Respuesta a Impulsos</a:t>
            </a:r>
            <a:endParaRPr dirty="0"/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41A1B491-7C50-4FDA-89B9-56992E034487}"/>
                  </a:ext>
                </a:extLst>
              </p:cNvPr>
              <p:cNvSpPr txBox="1"/>
              <p:nvPr/>
            </p:nvSpPr>
            <p:spPr>
              <a:xfrm>
                <a:off x="2427559" y="2038120"/>
                <a:ext cx="4179286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sz="2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s-E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s-ES" sz="22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s-ES" sz="2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2200" b="0" i="1" smtClean="0">
                          <a:latin typeface="Cambria Math" panose="02040503050406030204" pitchFamily="18" charset="0"/>
                        </a:rPr>
                        <m:t>Ψ</m:t>
                      </m:r>
                      <m:sSub>
                        <m:sSubPr>
                          <m:ctrlPr>
                            <a:rPr lang="es-E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s-ES" sz="22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s-ES" sz="2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2200" i="1">
                          <a:latin typeface="Cambria Math" panose="02040503050406030204" pitchFamily="18" charset="0"/>
                        </a:rPr>
                        <m:t>Ψ</m:t>
                      </m:r>
                      <m:sSub>
                        <m:sSubPr>
                          <m:ctrlPr>
                            <a:rPr lang="es-E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2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s-ES" sz="22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sz="2200" i="1">
                              <a:latin typeface="Cambria Math" panose="02040503050406030204" pitchFamily="18" charset="0"/>
                            </a:rPr>
                            <m:t>−2</m:t>
                          </m:r>
                        </m:sub>
                      </m:sSub>
                      <m:r>
                        <a:rPr lang="es-ES" sz="2200" b="0" i="1" smtClean="0">
                          <a:latin typeface="Cambria Math" panose="02040503050406030204" pitchFamily="18" charset="0"/>
                        </a:rPr>
                        <m:t>+…</m:t>
                      </m:r>
                    </m:oMath>
                  </m:oMathPara>
                </a14:m>
                <a:endParaRPr lang="es-MX" sz="2200" dirty="0"/>
              </a:p>
            </p:txBody>
          </p:sp>
        </mc:Choice>
        <mc:Fallback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41A1B491-7C50-4FDA-89B9-56992E0344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7559" y="2038120"/>
                <a:ext cx="4179286" cy="338554"/>
              </a:xfrm>
              <a:prstGeom prst="rect">
                <a:avLst/>
              </a:prstGeom>
              <a:blipFill>
                <a:blip r:embed="rId5"/>
                <a:stretch>
                  <a:fillRect l="-146" b="-2500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A9B2BF93-9038-45F8-9B86-891F10BF66C4}"/>
                  </a:ext>
                </a:extLst>
              </p:cNvPr>
              <p:cNvSpPr txBox="1"/>
              <p:nvPr/>
            </p:nvSpPr>
            <p:spPr>
              <a:xfrm>
                <a:off x="1421219" y="3429603"/>
                <a:ext cx="6827591" cy="3889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s-ES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ES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200" b="0" i="1" smtClean="0">
                                  <a:latin typeface="Cambria Math" panose="02040503050406030204" pitchFamily="18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a:rPr lang="es-ES" sz="2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−…−</m:t>
                          </m:r>
                          <m:sSub>
                            <m:sSubPr>
                              <m:ctrlPr>
                                <a:rPr lang="es-E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200" i="1">
                                  <a:latin typeface="Cambria Math" panose="02040503050406030204" pitchFamily="18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a:rPr lang="es-ES" sz="2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sSup>
                            <m:sSupPr>
                              <m:ctrlPr>
                                <a:rPr lang="es-ES" sz="2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ES" sz="22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p>
                              <m:r>
                                <a:rPr lang="es-ES" sz="22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</m:sSup>
                        </m:e>
                      </m:d>
                      <m:d>
                        <m:dPr>
                          <m:ctrlPr>
                            <a:rPr lang="es-ES" sz="2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200" i="1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s-E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200" i="1" smtClean="0">
                                  <a:latin typeface="Cambria Math" panose="02040503050406030204" pitchFamily="18" charset="0"/>
                                </a:rPr>
                                <m:t>Ψ</m:t>
                              </m:r>
                            </m:e>
                            <m:sub>
                              <m:r>
                                <a:rPr lang="es-ES" sz="2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ES" sz="22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s-ES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2200" i="1">
                                  <a:latin typeface="Cambria Math" panose="02040503050406030204" pitchFamily="18" charset="0"/>
                                </a:rPr>
                                <m:t>Ψ</m:t>
                              </m:r>
                            </m:e>
                            <m:sub>
                              <m:r>
                                <a:rPr lang="es-ES" sz="2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p>
                            <m:sSupPr>
                              <m:ctrlPr>
                                <a:rPr lang="es-ES" sz="2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ES" sz="22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p>
                              <m:r>
                                <a:rPr lang="es-ES" sz="2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s-ES" sz="2200" b="0" i="1" smtClean="0">
                              <a:latin typeface="Cambria Math" panose="02040503050406030204" pitchFamily="18" charset="0"/>
                            </a:rPr>
                            <m:t>+…</m:t>
                          </m:r>
                        </m:e>
                      </m:d>
                      <m:r>
                        <a:rPr lang="es-ES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200" b="0" i="1" smtClean="0">
                          <a:latin typeface="Cambria Math" panose="02040503050406030204" pitchFamily="18" charset="0"/>
                        </a:rPr>
                        <m:t>𝐼</m:t>
                      </m:r>
                    </m:oMath>
                  </m:oMathPara>
                </a14:m>
                <a:endParaRPr lang="es-MX" sz="2200" dirty="0"/>
              </a:p>
            </p:txBody>
          </p:sp>
        </mc:Choice>
        <mc:Fallback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A9B2BF93-9038-45F8-9B86-891F10BF66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1219" y="3429603"/>
                <a:ext cx="6827591" cy="388953"/>
              </a:xfrm>
              <a:prstGeom prst="rect">
                <a:avLst/>
              </a:prstGeom>
              <a:blipFill>
                <a:blip r:embed="rId6"/>
                <a:stretch>
                  <a:fillRect b="-1746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4284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717375" y="1159225"/>
            <a:ext cx="7960138" cy="3862489"/>
            <a:chOff x="717375" y="1159225"/>
            <a:chExt cx="7960138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717375" y="11921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56" name="Google Shape;256;p35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MX" sz="18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Arial"/>
                  </a:rPr>
                  <a:t>Un modelo de media móvil vectorial de orden q o VMA(q), es de la forma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sz="18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endParaRPr lang="es-ES" sz="18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endParaRPr lang="es-MX" sz="18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r>
                  <a:rPr lang="es-ES" sz="18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Donde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𝜃</m:t>
                        </m:r>
                      </m:e>
                      <m:sub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MX" sz="18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 es un vector k-dimensional,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Θ</m:t>
                        </m:r>
                      </m:e>
                      <m:sub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s-MX" sz="18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 son matrices k x k 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Θ</m:t>
                    </m:r>
                    <m:d>
                      <m:dPr>
                        <m:ctrlP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</m:ctrlPr>
                      </m:dPr>
                      <m:e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𝐵</m:t>
                        </m:r>
                      </m:e>
                    </m:d>
                    <m:r>
                      <a:rPr lang="es-E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=</m:t>
                    </m:r>
                    <m:r>
                      <a:rPr lang="es-E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𝐼</m:t>
                    </m:r>
                    <m:r>
                      <a:rPr lang="es-E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−</m:t>
                    </m:r>
                    <m:sSub>
                      <m:sSubPr>
                        <m:ctrlP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Θ</m:t>
                        </m:r>
                      </m:e>
                      <m:sub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1</m:t>
                        </m:r>
                      </m:sub>
                    </m:sSub>
                    <m:r>
                      <a:rPr lang="es-E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𝐵</m:t>
                    </m:r>
                    <m:r>
                      <a:rPr lang="es-E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−…−</m:t>
                    </m:r>
                    <m:sSub>
                      <m:sSubPr>
                        <m:ctrlP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Θ</m:t>
                        </m:r>
                      </m:e>
                      <m:sub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𝑞</m:t>
                        </m:r>
                      </m:sub>
                    </m:sSub>
                    <m:sSup>
                      <m:sSupPr>
                        <m:ctrlP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</m:ctrlPr>
                      </m:sSupPr>
                      <m:e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𝐵</m:t>
                        </m:r>
                      </m:e>
                      <m:sup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𝑞</m:t>
                        </m:r>
                      </m:sup>
                    </m:sSup>
                  </m:oMath>
                </a14:m>
                <a:r>
                  <a:rPr lang="es-MX" sz="18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 es la matriz polinomio MA.</a:t>
                </a:r>
              </a:p>
              <a:p>
                <a:pPr marL="0" indent="0"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>
          <p:sp>
            <p:nvSpPr>
              <p:cNvPr id="256" name="Google Shape;256;p3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  <a:blipFill>
                <a:blip r:embed="rId4"/>
                <a:stretch>
                  <a:fillRect l="-78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" name="Google Shape;257;p3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Modelo de Promedio Móvil de Vectores</a:t>
            </a:r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0" name="Imagen 19">
            <a:extLst>
              <a:ext uri="{FF2B5EF4-FFF2-40B4-BE49-F238E27FC236}">
                <a16:creationId xmlns:a16="http://schemas.microsoft.com/office/drawing/2014/main" id="{F1627152-BDEB-4475-A39A-5F6494DF84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002" y="2459786"/>
            <a:ext cx="8561996" cy="63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458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80D87DB5-766C-4A13-AB00-D04DB3B1748C}"/>
                  </a:ext>
                </a:extLst>
              </p:cNvPr>
              <p:cNvSpPr>
                <a:spLocks noGrp="1"/>
              </p:cNvSpPr>
              <p:nvPr>
                <p:ph type="subTitle" idx="4294967295"/>
              </p:nvPr>
            </p:nvSpPr>
            <p:spPr>
              <a:xfrm>
                <a:off x="366712" y="1094791"/>
                <a:ext cx="8410575" cy="1893888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lnSpc>
                    <a:spcPct val="100000"/>
                  </a:lnSpc>
                  <a:buClr>
                    <a:schemeClr val="dk2"/>
                  </a:buClr>
                  <a:buSzPts val="1200"/>
                </a:pPr>
                <a:r>
                  <a:rPr lang="es-MX" sz="1800" i="1" dirty="0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Overpass"/>
                  </a:rPr>
                  <a:t>Sea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s-MX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  <a:sym typeface="Overpass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s-MX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/>
                                <a:sym typeface="Overpass"/>
                              </a:rPr>
                            </m:ctrlPr>
                          </m:sSubPr>
                          <m:e>
                            <m:r>
                              <a:rPr lang="es-E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/>
                                <a:sym typeface="Overpass"/>
                              </a:rPr>
                              <m:t>𝑟</m:t>
                            </m:r>
                          </m:e>
                          <m:sub>
                            <m:r>
                              <a:rPr lang="es-ES" sz="1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/>
                                <a:sym typeface="Overpass"/>
                              </a:rPr>
                              <m:t>𝑡</m:t>
                            </m:r>
                          </m:sub>
                        </m:sSub>
                      </m:e>
                    </m:acc>
                    <m:r>
                      <a:rPr lang="es-ES" sz="1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  <a:sym typeface="Overpass"/>
                      </a:rPr>
                      <m:t>=</m:t>
                    </m:r>
                    <m:sSub>
                      <m:sSubPr>
                        <m:ctrlPr>
                          <a:rPr lang="es-E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  <a:sym typeface="Overpass"/>
                          </a:rPr>
                        </m:ctrlPr>
                      </m:sSubPr>
                      <m:e>
                        <m:r>
                          <a:rPr lang="es-E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  <a:sym typeface="Overpass"/>
                          </a:rPr>
                          <m:t>𝑟</m:t>
                        </m:r>
                      </m:e>
                      <m:sub>
                        <m:r>
                          <a:rPr lang="es-E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  <a:sym typeface="Overpass"/>
                          </a:rPr>
                          <m:t>𝑡</m:t>
                        </m:r>
                      </m:sub>
                    </m:sSub>
                    <m:r>
                      <a:rPr lang="es-ES" sz="1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  <a:sym typeface="Overpass"/>
                      </a:rPr>
                      <m:t>−</m:t>
                    </m:r>
                    <m:sSub>
                      <m:sSubPr>
                        <m:ctrlPr>
                          <a:rPr lang="es-E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  <a:sym typeface="Overpass"/>
                          </a:rPr>
                        </m:ctrlPr>
                      </m:sSubPr>
                      <m:e>
                        <m:r>
                          <a:rPr lang="es-E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  <a:sym typeface="Overpass"/>
                          </a:rPr>
                          <m:t>𝜃</m:t>
                        </m:r>
                      </m:e>
                      <m:sub>
                        <m:r>
                          <a:rPr lang="es-E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  <a:sym typeface="Overpass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MX" sz="1800" i="1" dirty="0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  <a:sym typeface="Overpass"/>
                  </a:rPr>
                  <a:t> la media corregida del proceso VAR(q), entonces es posible comprobar que, </a:t>
                </a:r>
              </a:p>
            </p:txBody>
          </p:sp>
        </mc:Choice>
        <mc:Fallback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80D87DB5-766C-4A13-AB00-D04DB3B174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366712" y="1094791"/>
                <a:ext cx="8410575" cy="1893888"/>
              </a:xfrm>
              <a:blipFill>
                <a:blip r:embed="rId2"/>
                <a:stretch>
                  <a:fillRect l="-580" r="-58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oogle Shape;270;p36">
            <a:extLst>
              <a:ext uri="{FF2B5EF4-FFF2-40B4-BE49-F238E27FC236}">
                <a16:creationId xmlns:a16="http://schemas.microsoft.com/office/drawing/2014/main" id="{E833710F-246E-46AD-9B24-E33E32D83C09}"/>
              </a:ext>
            </a:extLst>
          </p:cNvPr>
          <p:cNvGrpSpPr/>
          <p:nvPr/>
        </p:nvGrpSpPr>
        <p:grpSpPr>
          <a:xfrm>
            <a:off x="2726736" y="1628071"/>
            <a:ext cx="5833843" cy="3404835"/>
            <a:chOff x="1094650" y="980650"/>
            <a:chExt cx="3584190" cy="3404835"/>
          </a:xfrm>
        </p:grpSpPr>
        <p:sp>
          <p:nvSpPr>
            <p:cNvPr id="13" name="Google Shape;271;p36">
              <a:extLst>
                <a:ext uri="{FF2B5EF4-FFF2-40B4-BE49-F238E27FC236}">
                  <a16:creationId xmlns:a16="http://schemas.microsoft.com/office/drawing/2014/main" id="{D85D2D56-5B89-4D41-AA91-1D66BBFE292B}"/>
                </a:ext>
              </a:extLst>
            </p:cNvPr>
            <p:cNvSpPr/>
            <p:nvPr/>
          </p:nvSpPr>
          <p:spPr>
            <a:xfrm>
              <a:off x="1100704" y="980662"/>
              <a:ext cx="3578136" cy="3404823"/>
            </a:xfrm>
            <a:custGeom>
              <a:avLst/>
              <a:gdLst/>
              <a:ahLst/>
              <a:cxnLst/>
              <a:rect l="l" t="t" r="r" b="b"/>
              <a:pathLst>
                <a:path w="26385" h="25107" extrusionOk="0">
                  <a:moveTo>
                    <a:pt x="24196" y="0"/>
                  </a:moveTo>
                  <a:lnTo>
                    <a:pt x="1" y="23435"/>
                  </a:lnTo>
                  <a:lnTo>
                    <a:pt x="26384" y="25107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rgbClr val="000000">
                <a:alpha val="18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72;p36">
              <a:extLst>
                <a:ext uri="{FF2B5EF4-FFF2-40B4-BE49-F238E27FC236}">
                  <a16:creationId xmlns:a16="http://schemas.microsoft.com/office/drawing/2014/main" id="{7FE0CE0A-1A4F-4683-A60A-ECE19AFEDEE3}"/>
                </a:ext>
              </a:extLst>
            </p:cNvPr>
            <p:cNvSpPr/>
            <p:nvPr/>
          </p:nvSpPr>
          <p:spPr>
            <a:xfrm>
              <a:off x="1100704" y="980662"/>
              <a:ext cx="3281280" cy="3182283"/>
            </a:xfrm>
            <a:custGeom>
              <a:avLst/>
              <a:gdLst/>
              <a:ahLst/>
              <a:cxnLst/>
              <a:rect l="l" t="t" r="r" b="b"/>
              <a:pathLst>
                <a:path w="24196" h="23466" extrusionOk="0">
                  <a:moveTo>
                    <a:pt x="1" y="0"/>
                  </a:moveTo>
                  <a:lnTo>
                    <a:pt x="1" y="23466"/>
                  </a:lnTo>
                  <a:lnTo>
                    <a:pt x="24196" y="23466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73;p36">
              <a:extLst>
                <a:ext uri="{FF2B5EF4-FFF2-40B4-BE49-F238E27FC236}">
                  <a16:creationId xmlns:a16="http://schemas.microsoft.com/office/drawing/2014/main" id="{D7CD2A78-C21A-432F-9AAA-028CCDA26C14}"/>
                </a:ext>
              </a:extLst>
            </p:cNvPr>
            <p:cNvSpPr/>
            <p:nvPr/>
          </p:nvSpPr>
          <p:spPr>
            <a:xfrm>
              <a:off x="1094650" y="980650"/>
              <a:ext cx="3287329" cy="554091"/>
            </a:xfrm>
            <a:custGeom>
              <a:avLst/>
              <a:gdLst/>
              <a:ahLst/>
              <a:cxnLst/>
              <a:rect l="l" t="t" r="r" b="b"/>
              <a:pathLst>
                <a:path w="24196" h="23466" extrusionOk="0">
                  <a:moveTo>
                    <a:pt x="1" y="0"/>
                  </a:moveTo>
                  <a:lnTo>
                    <a:pt x="1" y="23466"/>
                  </a:lnTo>
                  <a:lnTo>
                    <a:pt x="24196" y="23466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rgbClr val="EAA9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Marcador de contenido 2">
                <a:extLst>
                  <a:ext uri="{FF2B5EF4-FFF2-40B4-BE49-F238E27FC236}">
                    <a16:creationId xmlns:a16="http://schemas.microsoft.com/office/drawing/2014/main" id="{AD09FCA0-6CEC-40D9-9CF4-63B8EBB057F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56143" y="2418959"/>
                <a:ext cx="4845382" cy="1600529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s-ES" sz="1800" b="1" i="1">
                        <a:latin typeface="Cambria Math" panose="02040503050406030204" pitchFamily="18" charset="0"/>
                      </a:rPr>
                      <m:t>𝑪𝒐𝒗</m:t>
                    </m:r>
                    <m:d>
                      <m:dPr>
                        <m:ctrlPr>
                          <a:rPr lang="es-ES" sz="18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800" b="1" i="1">
                                <a:latin typeface="Cambria Math" panose="02040503050406030204" pitchFamily="18" charset="0"/>
                              </a:rPr>
                              <m:t>𝒓</m:t>
                            </m:r>
                          </m:e>
                          <m:sub>
                            <m:r>
                              <a:rPr lang="es-ES" sz="1800" b="1" i="1"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sz="1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800" b="1" i="1"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s-ES" sz="1800" b="1" i="1"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</m:d>
                    <m:r>
                      <a:rPr lang="es-ES" sz="18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l-GR" sz="1800" b="1" i="1">
                        <a:latin typeface="Cambria Math" panose="02040503050406030204" pitchFamily="18" charset="0"/>
                      </a:rPr>
                      <m:t>𝜮</m:t>
                    </m:r>
                  </m:oMath>
                </a14:m>
                <a:endParaRPr lang="es-MX" sz="1800" b="1" dirty="0"/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MX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1">
                            <a:latin typeface="Cambria Math" panose="02040503050406030204" pitchFamily="18" charset="0"/>
                          </a:rPr>
                          <m:t>𝜞</m:t>
                        </m:r>
                      </m:e>
                      <m:sub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s-ES" sz="18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l-GR" sz="1800" b="1" i="1">
                        <a:latin typeface="Cambria Math" panose="02040503050406030204" pitchFamily="18" charset="0"/>
                      </a:rPr>
                      <m:t>𝜮</m:t>
                    </m:r>
                    <m:r>
                      <a:rPr lang="es-ES" sz="1800" b="1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s-ES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1">
                            <a:latin typeface="Cambria Math" panose="02040503050406030204" pitchFamily="18" charset="0"/>
                          </a:rPr>
                          <m:t>𝜣</m:t>
                        </m:r>
                      </m:e>
                      <m:sub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l-GR" sz="1800" b="1" i="1">
                        <a:latin typeface="Cambria Math" panose="02040503050406030204" pitchFamily="18" charset="0"/>
                      </a:rPr>
                      <m:t>𝜮</m:t>
                    </m:r>
                    <m:sSubSup>
                      <m:sSubSupPr>
                        <m:ctrlPr>
                          <a:rPr lang="es-ES" sz="1800" b="1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l-GR" sz="1800" b="1" i="1">
                            <a:latin typeface="Cambria Math" panose="02040503050406030204" pitchFamily="18" charset="0"/>
                          </a:rPr>
                          <m:t>𝜣</m:t>
                        </m:r>
                      </m:e>
                      <m:sub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s-ES" sz="1800" b="1" i="1"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s-ES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1">
                            <a:latin typeface="Cambria Math" panose="02040503050406030204" pitchFamily="18" charset="0"/>
                          </a:rPr>
                          <m:t>𝜣</m:t>
                        </m:r>
                      </m:e>
                      <m:sub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𝒒</m:t>
                        </m:r>
                      </m:sub>
                    </m:sSub>
                    <m:r>
                      <a:rPr lang="el-GR" sz="1800" b="1" i="1">
                        <a:latin typeface="Cambria Math" panose="02040503050406030204" pitchFamily="18" charset="0"/>
                      </a:rPr>
                      <m:t>𝜮</m:t>
                    </m:r>
                    <m:sSubSup>
                      <m:sSubSupPr>
                        <m:ctrlPr>
                          <a:rPr lang="es-ES" sz="1800" b="1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l-GR" sz="1800" b="1" i="1">
                            <a:latin typeface="Cambria Math" panose="02040503050406030204" pitchFamily="18" charset="0"/>
                          </a:rPr>
                          <m:t>𝜣</m:t>
                        </m:r>
                      </m:e>
                      <m:sub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𝒒</m:t>
                        </m:r>
                      </m:sub>
                      <m:sup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</m:oMath>
                </a14:m>
                <a:endParaRPr lang="es-MX" sz="1800" b="1" dirty="0"/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MX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1">
                            <a:latin typeface="Cambria Math" panose="02040503050406030204" pitchFamily="18" charset="0"/>
                          </a:rPr>
                          <m:t>𝜮</m:t>
                        </m:r>
                      </m:e>
                      <m:sub>
                        <m:r>
                          <a:rPr lang="es-MX" sz="1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𝝉</m:t>
                        </m:r>
                      </m:sub>
                    </m:sSub>
                    <m:r>
                      <a:rPr lang="es-ES" sz="18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800" b="1" i="1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es-MX" sz="1800" b="1" dirty="0"/>
                  <a:t> 	si 	</a:t>
                </a:r>
                <a14:m>
                  <m:oMath xmlns:m="http://schemas.openxmlformats.org/officeDocument/2006/math">
                    <m:r>
                      <a:rPr lang="es-MX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𝝉</m:t>
                    </m:r>
                    <m:r>
                      <a:rPr lang="es-E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s-E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𝒒</m:t>
                    </m:r>
                  </m:oMath>
                </a14:m>
                <a:endParaRPr lang="es-MX" sz="1800" b="1" dirty="0"/>
              </a:p>
              <a:p>
                <a:pPr marL="342900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MX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sz="1800" b="1" i="1">
                            <a:latin typeface="Cambria Math" panose="02040503050406030204" pitchFamily="18" charset="0"/>
                          </a:rPr>
                          <m:t>𝜮</m:t>
                        </m:r>
                      </m:e>
                      <m:sub>
                        <m:r>
                          <a:rPr lang="es-MX" sz="1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𝝉</m:t>
                        </m:r>
                      </m:sub>
                    </m:sSub>
                    <m:r>
                      <a:rPr lang="es-ES" sz="1800" b="1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s-ES" sz="1800" b="1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s-ES" sz="1800" b="1" i="1">
                            <a:latin typeface="Cambria Math" panose="02040503050406030204" pitchFamily="18" charset="0"/>
                          </a:rPr>
                          <m:t>𝒋</m:t>
                        </m:r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sz="1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𝝉</m:t>
                        </m:r>
                      </m:sub>
                      <m:sup>
                        <m:r>
                          <a:rPr lang="es-ES" sz="1800" b="1" i="1">
                            <a:latin typeface="Cambria Math" panose="02040503050406030204" pitchFamily="18" charset="0"/>
                          </a:rPr>
                          <m:t>𝒒</m:t>
                        </m:r>
                      </m:sup>
                      <m:e>
                        <m:sSub>
                          <m:sSubPr>
                            <m:ctrlPr>
                              <a:rPr lang="es-ES" sz="1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1800" b="1" i="1">
                                <a:latin typeface="Cambria Math" panose="02040503050406030204" pitchFamily="18" charset="0"/>
                              </a:rPr>
                              <m:t>𝜣</m:t>
                            </m:r>
                          </m:e>
                          <m:sub>
                            <m:r>
                              <a:rPr lang="es-ES" sz="1800" b="1" i="1">
                                <a:latin typeface="Cambria Math" panose="02040503050406030204" pitchFamily="18" charset="0"/>
                              </a:rPr>
                              <m:t>𝒋</m:t>
                            </m:r>
                          </m:sub>
                        </m:sSub>
                        <m:r>
                          <a:rPr lang="el-GR" sz="1800" b="1" i="1">
                            <a:latin typeface="Cambria Math" panose="02040503050406030204" pitchFamily="18" charset="0"/>
                          </a:rPr>
                          <m:t>𝜮</m:t>
                        </m:r>
                        <m:sSubSup>
                          <m:sSubSupPr>
                            <m:ctrlPr>
                              <a:rPr lang="es-ES" sz="1800" b="1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l-GR" sz="1800" b="1" i="1">
                                <a:latin typeface="Cambria Math" panose="02040503050406030204" pitchFamily="18" charset="0"/>
                              </a:rPr>
                              <m:t>𝜣</m:t>
                            </m:r>
                          </m:e>
                          <m:sub>
                            <m:r>
                              <a:rPr lang="es-ES" sz="1800" b="1" i="1">
                                <a:latin typeface="Cambria Math" panose="02040503050406030204" pitchFamily="18" charset="0"/>
                              </a:rPr>
                              <m:t>𝒋</m:t>
                            </m:r>
                            <m:r>
                              <a:rPr lang="es-ES" sz="1800" b="1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s-ES" sz="18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𝝉</m:t>
                            </m:r>
                          </m:sub>
                          <m:sup>
                            <m:r>
                              <a:rPr lang="es-ES" sz="1800" b="1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nary>
                  </m:oMath>
                </a14:m>
                <a:r>
                  <a:rPr lang="es-MX" sz="1800" b="1" dirty="0"/>
                  <a:t> 	si 	</a:t>
                </a:r>
                <a14:m>
                  <m:oMath xmlns:m="http://schemas.openxmlformats.org/officeDocument/2006/math">
                    <m:r>
                      <a:rPr lang="es-E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  <m:r>
                      <a:rPr lang="es-E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MX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𝝉</m:t>
                    </m:r>
                    <m:r>
                      <a:rPr lang="es-MX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E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𝒒</m:t>
                    </m:r>
                  </m:oMath>
                </a14:m>
                <a:endParaRPr lang="es-MX" sz="1800" b="1" dirty="0"/>
              </a:p>
            </p:txBody>
          </p:sp>
        </mc:Choice>
        <mc:Fallback>
          <p:sp>
            <p:nvSpPr>
              <p:cNvPr id="9" name="Marcador de contenido 2">
                <a:extLst>
                  <a:ext uri="{FF2B5EF4-FFF2-40B4-BE49-F238E27FC236}">
                    <a16:creationId xmlns:a16="http://schemas.microsoft.com/office/drawing/2014/main" id="{AD09FCA0-6CEC-40D9-9CF4-63B8EBB057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6143" y="2418959"/>
                <a:ext cx="4845382" cy="1600529"/>
              </a:xfrm>
              <a:prstGeom prst="rect">
                <a:avLst/>
              </a:prstGeom>
              <a:blipFill>
                <a:blip r:embed="rId3"/>
                <a:stretch>
                  <a:fillRect l="-1384" t="-3817" b="-3664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oogle Shape;274;p36">
            <a:extLst>
              <a:ext uri="{FF2B5EF4-FFF2-40B4-BE49-F238E27FC236}">
                <a16:creationId xmlns:a16="http://schemas.microsoft.com/office/drawing/2014/main" id="{EF27936D-5326-4340-8F5D-AD3608B1EA64}"/>
              </a:ext>
            </a:extLst>
          </p:cNvPr>
          <p:cNvGrpSpPr/>
          <p:nvPr/>
        </p:nvGrpSpPr>
        <p:grpSpPr>
          <a:xfrm rot="-5609079">
            <a:off x="2450501" y="1273410"/>
            <a:ext cx="1011285" cy="1017623"/>
            <a:chOff x="7807869" y="2868655"/>
            <a:chExt cx="929908" cy="935736"/>
          </a:xfrm>
        </p:grpSpPr>
        <p:sp>
          <p:nvSpPr>
            <p:cNvPr id="17" name="Google Shape;275;p36">
              <a:extLst>
                <a:ext uri="{FF2B5EF4-FFF2-40B4-BE49-F238E27FC236}">
                  <a16:creationId xmlns:a16="http://schemas.microsoft.com/office/drawing/2014/main" id="{86B8A57C-0905-4B4A-A3CB-E222D8C0CBD2}"/>
                </a:ext>
              </a:extLst>
            </p:cNvPr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276;p36">
              <a:extLst>
                <a:ext uri="{FF2B5EF4-FFF2-40B4-BE49-F238E27FC236}">
                  <a16:creationId xmlns:a16="http://schemas.microsoft.com/office/drawing/2014/main" id="{538A77D6-AE7A-41C3-9AC9-DA09491FD517}"/>
                </a:ext>
              </a:extLst>
            </p:cNvPr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19" name="Google Shape;277;p36">
                <a:extLst>
                  <a:ext uri="{FF2B5EF4-FFF2-40B4-BE49-F238E27FC236}">
                    <a16:creationId xmlns:a16="http://schemas.microsoft.com/office/drawing/2014/main" id="{EE18830E-5DF6-4DC6-8514-4F60C7F971E7}"/>
                  </a:ext>
                </a:extLst>
              </p:cNvPr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78;p36">
                <a:extLst>
                  <a:ext uri="{FF2B5EF4-FFF2-40B4-BE49-F238E27FC236}">
                    <a16:creationId xmlns:a16="http://schemas.microsoft.com/office/drawing/2014/main" id="{7E3EAD84-06A4-4AD0-BEA5-F55FBAA8AA77}"/>
                  </a:ext>
                </a:extLst>
              </p:cNvPr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79;p36">
                <a:extLst>
                  <a:ext uri="{FF2B5EF4-FFF2-40B4-BE49-F238E27FC236}">
                    <a16:creationId xmlns:a16="http://schemas.microsoft.com/office/drawing/2014/main" id="{2C4C08CE-7920-4A0E-BDBD-EA6572BB7AD8}"/>
                  </a:ext>
                </a:extLst>
              </p:cNvPr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80;p36">
                <a:extLst>
                  <a:ext uri="{FF2B5EF4-FFF2-40B4-BE49-F238E27FC236}">
                    <a16:creationId xmlns:a16="http://schemas.microsoft.com/office/drawing/2014/main" id="{08850C16-4FCC-4113-927E-E89826EE905F}"/>
                  </a:ext>
                </a:extLst>
              </p:cNvPr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81;p36">
                <a:extLst>
                  <a:ext uri="{FF2B5EF4-FFF2-40B4-BE49-F238E27FC236}">
                    <a16:creationId xmlns:a16="http://schemas.microsoft.com/office/drawing/2014/main" id="{B0CC419D-0844-42C4-91C1-72AB157F9DF7}"/>
                  </a:ext>
                </a:extLst>
              </p:cNvPr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" name="Google Shape;274;p36">
            <a:extLst>
              <a:ext uri="{FF2B5EF4-FFF2-40B4-BE49-F238E27FC236}">
                <a16:creationId xmlns:a16="http://schemas.microsoft.com/office/drawing/2014/main" id="{8679C597-7C87-471C-BDD5-74009ED1F947}"/>
              </a:ext>
            </a:extLst>
          </p:cNvPr>
          <p:cNvGrpSpPr/>
          <p:nvPr/>
        </p:nvGrpSpPr>
        <p:grpSpPr>
          <a:xfrm rot="-5609079">
            <a:off x="7207632" y="1313697"/>
            <a:ext cx="1011285" cy="1017623"/>
            <a:chOff x="7807869" y="2868655"/>
            <a:chExt cx="929908" cy="935736"/>
          </a:xfrm>
        </p:grpSpPr>
        <p:sp>
          <p:nvSpPr>
            <p:cNvPr id="25" name="Google Shape;275;p36">
              <a:extLst>
                <a:ext uri="{FF2B5EF4-FFF2-40B4-BE49-F238E27FC236}">
                  <a16:creationId xmlns:a16="http://schemas.microsoft.com/office/drawing/2014/main" id="{AF3E54DB-31AF-4C66-8957-E0F248646E7D}"/>
                </a:ext>
              </a:extLst>
            </p:cNvPr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276;p36">
              <a:extLst>
                <a:ext uri="{FF2B5EF4-FFF2-40B4-BE49-F238E27FC236}">
                  <a16:creationId xmlns:a16="http://schemas.microsoft.com/office/drawing/2014/main" id="{DFD5D8CA-6DD7-4C0F-8204-C54C4C22F355}"/>
                </a:ext>
              </a:extLst>
            </p:cNvPr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7" name="Google Shape;277;p36">
                <a:extLst>
                  <a:ext uri="{FF2B5EF4-FFF2-40B4-BE49-F238E27FC236}">
                    <a16:creationId xmlns:a16="http://schemas.microsoft.com/office/drawing/2014/main" id="{C6E0C9C2-2401-4B5E-81DF-E2A6B026C57C}"/>
                  </a:ext>
                </a:extLst>
              </p:cNvPr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78;p36">
                <a:extLst>
                  <a:ext uri="{FF2B5EF4-FFF2-40B4-BE49-F238E27FC236}">
                    <a16:creationId xmlns:a16="http://schemas.microsoft.com/office/drawing/2014/main" id="{5054706A-F6DC-487F-B35D-BA6BFACD5B0A}"/>
                  </a:ext>
                </a:extLst>
              </p:cNvPr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79;p36">
                <a:extLst>
                  <a:ext uri="{FF2B5EF4-FFF2-40B4-BE49-F238E27FC236}">
                    <a16:creationId xmlns:a16="http://schemas.microsoft.com/office/drawing/2014/main" id="{8F960AF1-0E87-41A6-A2FC-2B4EB9119264}"/>
                  </a:ext>
                </a:extLst>
              </p:cNvPr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80;p36">
                <a:extLst>
                  <a:ext uri="{FF2B5EF4-FFF2-40B4-BE49-F238E27FC236}">
                    <a16:creationId xmlns:a16="http://schemas.microsoft.com/office/drawing/2014/main" id="{A06E890E-8014-44DD-AB24-1A49AC3F5D9C}"/>
                  </a:ext>
                </a:extLst>
              </p:cNvPr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81;p36">
                <a:extLst>
                  <a:ext uri="{FF2B5EF4-FFF2-40B4-BE49-F238E27FC236}">
                    <a16:creationId xmlns:a16="http://schemas.microsoft.com/office/drawing/2014/main" id="{34A5F200-83DF-41AB-8999-C83679C39D68}"/>
                  </a:ext>
                </a:extLst>
              </p:cNvPr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80090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80D87DB5-766C-4A13-AB00-D04DB3B1748C}"/>
                  </a:ext>
                </a:extLst>
              </p:cNvPr>
              <p:cNvSpPr>
                <a:spLocks noGrp="1"/>
              </p:cNvSpPr>
              <p:nvPr>
                <p:ph type="subTitle" idx="4294967295"/>
              </p:nvPr>
            </p:nvSpPr>
            <p:spPr>
              <a:xfrm>
                <a:off x="0" y="1089764"/>
                <a:ext cx="8461375" cy="3793386"/>
              </a:xfrm>
            </p:spPr>
            <p:txBody>
              <a:bodyPr>
                <a:normAutofit fontScale="92500" lnSpcReduction="10000"/>
              </a:bodyPr>
              <a:lstStyle/>
              <a:p>
                <a:pPr algn="just"/>
                <a:r>
                  <a:rPr lang="es-MX" sz="1800" i="1" dirty="0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La matriz de correlaciones cruzadas (</a:t>
                </a:r>
                <a:r>
                  <a:rPr lang="es-MX" sz="1800" i="1" dirty="0" err="1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CCMs</a:t>
                </a:r>
                <a:r>
                  <a:rPr lang="es-MX" sz="1800" i="1" dirty="0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) de un proceso VMA(q),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</m:ctrlPr>
                      </m:sSubPr>
                      <m:e>
                        <m:r>
                          <a:rPr lang="es-E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𝑟</m:t>
                        </m:r>
                      </m:e>
                      <m:sub>
                        <m:r>
                          <a:rPr lang="es-ES" sz="1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s-MX" sz="1800" i="1" dirty="0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 debe satisfacer, </a:t>
                </a: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r>
                  <a:rPr lang="es-MX" sz="1800" i="1" dirty="0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De hecho, al igual que en el caso </a:t>
                </a:r>
                <a:r>
                  <a:rPr lang="es-MX" sz="1800" i="1" dirty="0" err="1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univariado</a:t>
                </a:r>
                <a:r>
                  <a:rPr lang="es-MX" sz="1800" i="1" dirty="0">
                    <a:solidFill>
                      <a:srgbClr val="0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/>
                  </a:rPr>
                  <a:t>, las correlaciones cruzadas pueden ser usadas para identificar el orden del un proceso VMA.</a:t>
                </a: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  <a:p>
                <a:pPr algn="just"/>
                <a:endParaRPr lang="es-MX" sz="1800" i="1" dirty="0">
                  <a:solidFill>
                    <a:srgbClr val="00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</a:endParaRPr>
              </a:p>
            </p:txBody>
          </p:sp>
        </mc:Choice>
        <mc:Fallback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80D87DB5-766C-4A13-AB00-D04DB3B174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0" y="1089764"/>
                <a:ext cx="8461375" cy="3793386"/>
              </a:xfrm>
              <a:blipFill>
                <a:blip r:embed="rId2"/>
                <a:stretch>
                  <a:fillRect r="-432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2" name="Google Shape;327;p37">
            <a:extLst>
              <a:ext uri="{FF2B5EF4-FFF2-40B4-BE49-F238E27FC236}">
                <a16:creationId xmlns:a16="http://schemas.microsoft.com/office/drawing/2014/main" id="{3204E65F-1BCC-4547-B7CB-A9529538DE21}"/>
              </a:ext>
            </a:extLst>
          </p:cNvPr>
          <p:cNvGrpSpPr/>
          <p:nvPr/>
        </p:nvGrpSpPr>
        <p:grpSpPr>
          <a:xfrm>
            <a:off x="1947222" y="2327998"/>
            <a:ext cx="4901929" cy="1316917"/>
            <a:chOff x="717363" y="1574076"/>
            <a:chExt cx="2657304" cy="1316917"/>
          </a:xfrm>
        </p:grpSpPr>
        <p:sp>
          <p:nvSpPr>
            <p:cNvPr id="33" name="Google Shape;328;p37">
              <a:extLst>
                <a:ext uri="{FF2B5EF4-FFF2-40B4-BE49-F238E27FC236}">
                  <a16:creationId xmlns:a16="http://schemas.microsoft.com/office/drawing/2014/main" id="{23F18ABA-5C21-43DD-AEC5-AAED35652D1D}"/>
                </a:ext>
              </a:extLst>
            </p:cNvPr>
            <p:cNvSpPr/>
            <p:nvPr/>
          </p:nvSpPr>
          <p:spPr>
            <a:xfrm>
              <a:off x="1565516" y="1577381"/>
              <a:ext cx="1800626" cy="1313612"/>
            </a:xfrm>
            <a:custGeom>
              <a:avLst/>
              <a:gdLst/>
              <a:ahLst/>
              <a:cxnLst/>
              <a:rect l="l" t="t" r="r" b="b"/>
              <a:pathLst>
                <a:path w="24987" h="11946" extrusionOk="0">
                  <a:moveTo>
                    <a:pt x="24196" y="0"/>
                  </a:moveTo>
                  <a:lnTo>
                    <a:pt x="1" y="10608"/>
                  </a:lnTo>
                  <a:lnTo>
                    <a:pt x="24986" y="11946"/>
                  </a:lnTo>
                  <a:lnTo>
                    <a:pt x="22007" y="7174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rgbClr val="000000">
                <a:alpha val="1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9;p37">
              <a:extLst>
                <a:ext uri="{FF2B5EF4-FFF2-40B4-BE49-F238E27FC236}">
                  <a16:creationId xmlns:a16="http://schemas.microsoft.com/office/drawing/2014/main" id="{B8AB5CA9-FB9F-43FD-B046-C3992780E11D}"/>
                </a:ext>
              </a:extLst>
            </p:cNvPr>
            <p:cNvSpPr/>
            <p:nvPr/>
          </p:nvSpPr>
          <p:spPr>
            <a:xfrm>
              <a:off x="717363" y="1574076"/>
              <a:ext cx="2657304" cy="1166619"/>
            </a:xfrm>
            <a:custGeom>
              <a:avLst/>
              <a:gdLst/>
              <a:ahLst/>
              <a:cxnLst/>
              <a:rect l="l" t="t" r="r" b="b"/>
              <a:pathLst>
                <a:path w="24165" h="10609" extrusionOk="0">
                  <a:moveTo>
                    <a:pt x="0" y="0"/>
                  </a:moveTo>
                  <a:lnTo>
                    <a:pt x="0" y="10608"/>
                  </a:lnTo>
                  <a:lnTo>
                    <a:pt x="24165" y="10608"/>
                  </a:lnTo>
                  <a:lnTo>
                    <a:pt x="20821" y="5319"/>
                  </a:lnTo>
                  <a:lnTo>
                    <a:pt x="24165" y="0"/>
                  </a:lnTo>
                  <a:close/>
                </a:path>
              </a:pathLst>
            </a:custGeom>
            <a:solidFill>
              <a:schemeClr val="tx2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30;p37">
              <a:extLst>
                <a:ext uri="{FF2B5EF4-FFF2-40B4-BE49-F238E27FC236}">
                  <a16:creationId xmlns:a16="http://schemas.microsoft.com/office/drawing/2014/main" id="{AF7B727C-0A35-4E3D-B104-8E7E05C1DF81}"/>
                </a:ext>
              </a:extLst>
            </p:cNvPr>
            <p:cNvSpPr/>
            <p:nvPr/>
          </p:nvSpPr>
          <p:spPr>
            <a:xfrm>
              <a:off x="717386" y="1574206"/>
              <a:ext cx="285300" cy="11667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Marcador de contenido 2">
                <a:extLst>
                  <a:ext uri="{FF2B5EF4-FFF2-40B4-BE49-F238E27FC236}">
                    <a16:creationId xmlns:a16="http://schemas.microsoft.com/office/drawing/2014/main" id="{AD09FCA0-6CEC-40D9-9CF4-63B8EBB057F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899586" y="2694352"/>
                <a:ext cx="4845382" cy="1600529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sz="1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sz="1800" b="1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𝝆</m:t>
                          </m:r>
                        </m:e>
                        <m:sub>
                          <m:r>
                            <a:rPr lang="es-MX" sz="1800" b="1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𝝉</m:t>
                          </m:r>
                        </m:sub>
                      </m:sSub>
                      <m:r>
                        <a:rPr lang="es-ES" sz="1800" b="1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1800" b="1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s-ES" sz="1800" b="1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,       </m:t>
                      </m:r>
                      <m:r>
                        <a:rPr lang="es-ES" sz="1800" b="1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𝝉</m:t>
                      </m:r>
                      <m:r>
                        <a:rPr lang="es-ES" sz="1800" b="1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es-ES" sz="1800" b="1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𝒒</m:t>
                      </m:r>
                    </m:oMath>
                  </m:oMathPara>
                </a14:m>
                <a:endParaRPr lang="es-MX" sz="1800" b="1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s-MX" sz="1800" dirty="0"/>
              </a:p>
            </p:txBody>
          </p:sp>
        </mc:Choice>
        <mc:Fallback>
          <p:sp>
            <p:nvSpPr>
              <p:cNvPr id="9" name="Marcador de contenido 2">
                <a:extLst>
                  <a:ext uri="{FF2B5EF4-FFF2-40B4-BE49-F238E27FC236}">
                    <a16:creationId xmlns:a16="http://schemas.microsoft.com/office/drawing/2014/main" id="{AD09FCA0-6CEC-40D9-9CF4-63B8EBB057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9586" y="2694352"/>
                <a:ext cx="4845382" cy="16005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5678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717375" y="1159225"/>
            <a:ext cx="7960138" cy="3862489"/>
            <a:chOff x="717375" y="1159225"/>
            <a:chExt cx="7960138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717375" y="11921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D4E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56" name="Google Shape;256;p35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indent="0"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indent="0"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s-MX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Por simplicidad se toma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l-GR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kumimoji="0" lang="el-GR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Θ</m:t>
                        </m:r>
                      </m:e>
                      <m:sub>
                        <m:r>
                          <a:rPr kumimoji="0" lang="es-ES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1</m:t>
                        </m:r>
                      </m:sub>
                    </m:sSub>
                    <m:r>
                      <a:rPr kumimoji="0" lang="es-ES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=0,</m:t>
                    </m:r>
                  </m:oMath>
                </a14:m>
                <a:r>
                  <a:rPr kumimoji="0" lang="es-MX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 de forma que se llega a lo siguiente,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kumimoji="0" lang="es-MX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s-MX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1</m:t>
                                    </m:r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2</m:t>
                                    </m:r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kumimoji="0" lang="es-E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kumimoji="0" lang="es-MX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s-MX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kumimoji="0" lang="es-E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kumimoji="0" lang="es-MX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s-MX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1</m:t>
                                    </m:r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2</m:t>
                                    </m:r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kumimoji="0" lang="es-E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−</m:t>
                      </m:r>
                      <m:d>
                        <m:dPr>
                          <m:begChr m:val="["/>
                          <m:endChr m:val="]"/>
                          <m:ctrlP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kumimoji="0" lang="el-GR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kumimoji="0" lang="el-GR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12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kumimoji="0" lang="el-GR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21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kumimoji="0" lang="el-GR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22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kumimoji="0" lang="es-MX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kumimoji="0" lang="es-MX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1,</m:t>
                                    </m:r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𝑡</m:t>
                                    </m:r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kumimoji="0" lang="es-MX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2,</m:t>
                                    </m:r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𝑡</m:t>
                                    </m:r>
                                    <m:r>
                                      <a:rPr kumimoji="0" lang="es-ES" sz="18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0" lang="es-MX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228600" marR="0" lvl="0" indent="-22860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s-MX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Dicha serie, dice que los rendimientos actuales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s-MX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s-ES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𝑟</m:t>
                        </m:r>
                      </m:e>
                      <m:sub>
                        <m:r>
                          <a:rPr kumimoji="0" lang="es-ES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𝑡</m:t>
                        </m:r>
                      </m:sub>
                    </m:sSub>
                  </m:oMath>
                </a14:m>
                <a:r>
                  <a:rPr kumimoji="0" lang="es-MX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 solo depende de los eventos actuales y pasados.</a:t>
                </a:r>
              </a:p>
              <a:p>
                <a:pPr marL="0" indent="0">
                  <a:buNone/>
                </a:pPr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>
          <p:sp>
            <p:nvSpPr>
              <p:cNvPr id="256" name="Google Shape;256;p3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  <a:blipFill>
                <a:blip r:embed="rId4"/>
                <a:stretch>
                  <a:fillRect l="-608" r="-694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" name="Google Shape;257;p3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Modelo bivariado MA(1)</a:t>
            </a:r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6" name="Imagen 15">
            <a:extLst>
              <a:ext uri="{FF2B5EF4-FFF2-40B4-BE49-F238E27FC236}">
                <a16:creationId xmlns:a16="http://schemas.microsoft.com/office/drawing/2014/main" id="{2FC667EB-93C3-4520-9C45-C23FF62B3A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0284" y="1506145"/>
            <a:ext cx="5973850" cy="51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06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717375" y="1159225"/>
            <a:ext cx="7960138" cy="3862489"/>
            <a:chOff x="717375" y="1159225"/>
            <a:chExt cx="7960138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717375" y="11921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bg1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56" name="Google Shape;256;p35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s-MX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MLE CONDICIONAL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es-MX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Asume que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s-MX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kumimoji="0" lang="es-ES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𝑎</m:t>
                        </m:r>
                      </m:e>
                      <m:sub>
                        <m:r>
                          <a:rPr kumimoji="0" lang="es-ES" sz="1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0</m:t>
                        </m:r>
                      </m:sub>
                    </m:sSub>
                    <m:r>
                      <a:rPr kumimoji="0" lang="es-ES" sz="1800" b="0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=0</m:t>
                    </m:r>
                  </m:oMath>
                </a14:m>
                <a:r>
                  <a:rPr kumimoji="0" lang="es-MX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 y la función de verosimilitud se ve de la forma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endParaRPr kumimoji="0" lang="es-MX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s-E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𝑓</m:t>
                      </m:r>
                      <m:d>
                        <m:dPr>
                          <m:ctrlP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sub>
                          </m:sSub>
                          <m: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,…,</m:t>
                          </m:r>
                          <m:sSub>
                            <m:sSubPr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𝑇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𝜃</m:t>
                              </m:r>
                            </m:e>
                            <m:sub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0</m:t>
                              </m:r>
                            </m:sub>
                          </m:sSub>
                          <m: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sSub>
                            <m:sSubPr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Θ</m:t>
                              </m:r>
                            </m:e>
                            <m:sub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sub>
                          </m:sSub>
                          <m: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kumimoji="0" lang="el-G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Σ</m:t>
                          </m:r>
                        </m:e>
                      </m:d>
                      <m:r>
                        <a:rPr kumimoji="0" lang="es-ES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=</m:t>
                      </m:r>
                      <m:nary>
                        <m:naryPr>
                          <m:chr m:val="∏"/>
                          <m:ctrlP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𝑡</m:t>
                          </m:r>
                          <m: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=1</m:t>
                          </m:r>
                        </m:sub>
                        <m:sup>
                          <m: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𝑇</m:t>
                          </m:r>
                        </m:sup>
                        <m:e>
                          <m:f>
                            <m:fPr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fPr>
                            <m:num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kumimoji="0" lang="es-ES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kumimoji="0" lang="es-ES" sz="1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0" lang="es-ES" sz="1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2</m:t>
                                      </m:r>
                                      <m:r>
                                        <a:rPr kumimoji="0" lang="es-ES" sz="1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𝜋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kumimoji="0" lang="es-ES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𝑘</m:t>
                                  </m:r>
                                  <m:r>
                                    <a:rPr kumimoji="0" lang="es-ES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/2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kumimoji="0" lang="es-ES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kumimoji="0" lang="es-ES" sz="1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kumimoji="0" lang="el-GR" sz="1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  <a:cs typeface="+mn-cs"/>
                                        </a:rPr>
                                        <m:t>Σ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kumimoji="0" lang="es-ES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+mn-cs"/>
                                    </a:rPr>
                                    <m:t>1/2</m:t>
                                  </m:r>
                                </m:sup>
                              </m:sSup>
                            </m:den>
                          </m:f>
                          <m:r>
                            <m:rPr>
                              <m:sty m:val="p"/>
                            </m:rPr>
                            <a:rPr kumimoji="0" lang="es-ES" sz="18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exp</m:t>
                          </m:r>
                          <m: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⁡(−</m:t>
                          </m:r>
                          <m:f>
                            <m:fPr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fPr>
                            <m:num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num>
                            <m:den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2</m:t>
                              </m:r>
                            </m:den>
                          </m:f>
                          <m:sSubSup>
                            <m:sSubSupPr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SupPr>
                            <m:e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𝑎</m:t>
                              </m:r>
                            </m:e>
                            <m:sub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𝑡</m:t>
                              </m:r>
                            </m:sub>
                            <m:sup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′</m:t>
                              </m:r>
                            </m:sup>
                          </m:sSubSup>
                          <m:sSup>
                            <m:sSupPr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Σ</m:t>
                              </m:r>
                            </m:e>
                            <m:sup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−1</m:t>
                              </m:r>
                            </m:sup>
                          </m:sSup>
                          <m:sSub>
                            <m:sSubPr>
                              <m:ctrlP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𝑎</m:t>
                              </m:r>
                            </m:e>
                            <m:sub>
                              <m:r>
                                <a:rPr kumimoji="0" lang="es-E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𝑡</m:t>
                              </m:r>
                            </m:sub>
                          </m:sSub>
                          <m:r>
                            <a:rPr kumimoji="0" lang="es-E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s-MX" sz="14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/>
                  <a:sym typeface="Arial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>
          <p:sp>
            <p:nvSpPr>
              <p:cNvPr id="256" name="Google Shape;256;p3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  <a:blipFill>
                <a:blip r:embed="rId4"/>
                <a:stretch>
                  <a:fillRect l="-78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" name="Google Shape;257;p3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Estimación (MLE condicional)</a:t>
            </a:r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6340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717375" y="1159225"/>
            <a:ext cx="7960138" cy="3862489"/>
            <a:chOff x="717375" y="1159225"/>
            <a:chExt cx="7960138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717375" y="11921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FDB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56" name="Google Shape;256;p35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s-MX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MLE </a:t>
                </a:r>
                <a:r>
                  <a:rPr lang="es-MX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EXACTO</a:t>
                </a:r>
                <a:endParaRPr kumimoji="0" lang="es-MX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0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None/>
                  <a:defRPr/>
                </a:pPr>
                <a:r>
                  <a:rPr lang="es-MX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Para este modelo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𝑎</m:t>
                        </m:r>
                      </m:e>
                      <m:sub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MX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 </a:t>
                </a:r>
                <a:r>
                  <a:rPr lang="es-ES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es un vector desconocido que debe ser estimado a partir de los datos para evaluar la función de verosimilitud. </a:t>
                </a: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None/>
                  <a:defRPr/>
                </a:pPr>
                <a:endParaRPr lang="es-ES" sz="1800" kern="12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None/>
                  <a:defRPr/>
                </a:pPr>
                <a:r>
                  <a:rPr lang="es-ES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Sea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s-ES" sz="1800" kern="12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</m:ctrlPr>
                          </m:sSubPr>
                          <m:e>
                            <m:r>
                              <a:rPr lang="es-ES" sz="1800" kern="12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𝑟</m:t>
                            </m:r>
                          </m:e>
                          <m:sub>
                            <m:r>
                              <a:rPr lang="es-ES" sz="1800" kern="120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+mn-cs"/>
                              </a:rPr>
                              <m:t>𝑡</m:t>
                            </m:r>
                          </m:sub>
                        </m:sSub>
                      </m:e>
                    </m:acc>
                    <m:r>
                      <a:rPr lang="es-ES" sz="1800" kern="120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=</m:t>
                    </m:r>
                    <m:sSub>
                      <m:sSubPr>
                        <m:ctrlP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𝑟</m:t>
                        </m:r>
                      </m:e>
                      <m:sub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𝑡</m:t>
                        </m:r>
                      </m:sub>
                    </m:sSub>
                    <m:r>
                      <a:rPr lang="es-ES" sz="1800" kern="120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−</m:t>
                    </m:r>
                    <m:sSub>
                      <m:sSubPr>
                        <m:ctrlP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𝜃</m:t>
                        </m:r>
                      </m:e>
                      <m:sub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MX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, </a:t>
                </a: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endParaRPr lang="es-MX" sz="1800" kern="12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𝑎</m:t>
                          </m:r>
                        </m:e>
                        <m:sub>
                          <m: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𝑇</m:t>
                          </m:r>
                        </m:sub>
                      </m:sSub>
                      <m:r>
                        <a:rPr lang="es-ES" sz="1800" kern="12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s-ES" sz="1800" kern="12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lang="es-ES" sz="1800" kern="12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s-ES" sz="1800" kern="12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𝑇</m:t>
                              </m:r>
                            </m:sub>
                          </m:sSub>
                        </m:e>
                      </m:acc>
                      <m:r>
                        <a:rPr lang="es-ES" sz="1800" kern="12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1800" kern="12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Θ</m:t>
                      </m:r>
                      <m:acc>
                        <m:accPr>
                          <m:chr m:val="̅"/>
                          <m:ctrlP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s-ES" sz="1800" kern="12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lang="es-ES" sz="1800" kern="12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s-ES" sz="1800" kern="12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𝑇</m:t>
                              </m:r>
                            </m:sub>
                          </m:sSub>
                        </m:e>
                      </m:acc>
                      <m:r>
                        <a:rPr lang="es-ES" sz="1800" kern="12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+…+</m:t>
                      </m:r>
                      <m:sSup>
                        <m:sSupPr>
                          <m:ctrlP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l-GR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Θ</m:t>
                          </m:r>
                        </m:e>
                        <m:sup>
                          <m: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𝑇</m:t>
                          </m:r>
                          <m: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−1</m:t>
                          </m:r>
                        </m:sup>
                      </m:sSup>
                      <m:acc>
                        <m:accPr>
                          <m:chr m:val="̅"/>
                          <m:ctrlP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s-ES" sz="1800" kern="12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lang="es-ES" sz="1800" kern="12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s-ES" sz="1800" kern="120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𝑇</m:t>
                              </m:r>
                            </m:sub>
                          </m:sSub>
                        </m:e>
                      </m:acc>
                      <m:r>
                        <a:rPr lang="es-ES" sz="1800" kern="12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cs"/>
                        </a:rPr>
                        <m:t>+</m:t>
                      </m:r>
                      <m:sSup>
                        <m:sSupPr>
                          <m:ctrlP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l-GR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Θ</m:t>
                          </m:r>
                        </m:e>
                        <m:sup>
                          <m: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𝑇</m:t>
                          </m:r>
                        </m:sup>
                      </m:sSup>
                      <m:sSub>
                        <m:sSubPr>
                          <m:ctrlP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𝑎</m:t>
                          </m:r>
                        </m:e>
                        <m:sub>
                          <m:r>
                            <a:rPr lang="es-ES" sz="1800" kern="120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s-MX" sz="1800" kern="12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endParaRPr lang="es-MX" sz="1800" kern="12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None/>
                  <a:defRPr/>
                </a:pPr>
                <a:r>
                  <a:rPr lang="es-MX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Donde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𝑎</m:t>
                        </m:r>
                      </m:e>
                      <m:sub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MX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 es una función lineal de los datos, si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sSubPr>
                      <m:e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𝜃</m:t>
                        </m:r>
                      </m:e>
                      <m:sub>
                        <m:r>
                          <a:rPr lang="es-ES" sz="1800" kern="120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MX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 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800" kern="120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Θ</m:t>
                    </m:r>
                  </m:oMath>
                </a14:m>
                <a:r>
                  <a:rPr lang="es-MX" sz="1800" kern="1200" dirty="0">
                    <a:solidFill>
                      <a:prstClr val="black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 son dados.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>
          <p:sp>
            <p:nvSpPr>
              <p:cNvPr id="256" name="Google Shape;256;p3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  <a:blipFill>
                <a:blip r:embed="rId4"/>
                <a:stretch>
                  <a:fillRect l="-781" r="-694" b="-1859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" name="Google Shape;257;p3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Estimación (MLE  exacto)</a:t>
            </a:r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4993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622310" y="1159225"/>
            <a:ext cx="8055203" cy="3862489"/>
            <a:chOff x="622310" y="1159225"/>
            <a:chExt cx="8055203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622310" y="11592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D6F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6" name="Google Shape;256;p35"/>
          <p:cNvSpPr txBox="1">
            <a:spLocks noGrp="1"/>
          </p:cNvSpPr>
          <p:nvPr>
            <p:ph type="body" idx="1"/>
          </p:nvPr>
        </p:nvSpPr>
        <p:spPr>
          <a:xfrm>
            <a:off x="895189" y="1313708"/>
            <a:ext cx="7025700" cy="32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sz="28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i="1" dirty="0">
                <a:latin typeface="Cambria Math" panose="02040503050406030204" pitchFamily="18" charset="0"/>
                <a:ea typeface="Cambria Math" panose="02040503050406030204" pitchFamily="18" charset="0"/>
                <a:cs typeface="Arial"/>
                <a:sym typeface="Arial"/>
              </a:rPr>
              <a:t>El modelo de autorregresión vectorial (VAR) es un modelo empleado para el análisis de las series de tiempo multivariadas, es decir, cuándo tenemos más de una serie temporal.</a:t>
            </a:r>
            <a:endParaRPr lang="es-ES" sz="28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indent="0" algn="ctr">
              <a:buNone/>
            </a:pPr>
            <a:endParaRPr lang="es-MX" sz="28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" name="Google Shape;257;p3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Modelos de Autorregresión Vectorial</a:t>
            </a:r>
            <a:endParaRPr dirty="0"/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664787" y="1184178"/>
            <a:ext cx="7960138" cy="3862489"/>
            <a:chOff x="717375" y="1159225"/>
            <a:chExt cx="7960138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717375" y="11921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6" name="Google Shape;256;p35"/>
          <p:cNvSpPr txBox="1">
            <a:spLocks noGrp="1"/>
          </p:cNvSpPr>
          <p:nvPr>
            <p:ph type="body" idx="1"/>
          </p:nvPr>
        </p:nvSpPr>
        <p:spPr>
          <a:xfrm>
            <a:off x="895189" y="1313708"/>
            <a:ext cx="7025700" cy="32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just">
              <a:buNone/>
            </a:pPr>
            <a:r>
              <a:rPr lang="es-E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Los modelos ARMA </a:t>
            </a:r>
            <a:r>
              <a:rPr lang="es-ES" sz="2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univariados</a:t>
            </a:r>
            <a:r>
              <a:rPr lang="es-E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pueden ser generalizados para series de tiempo vectoriales y se escriben como VARMA. Sin embargo, la generalización trae el problema de </a:t>
            </a:r>
            <a:r>
              <a:rPr lang="es-ES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identificabilidad</a:t>
            </a:r>
            <a:r>
              <a:rPr lang="es-E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, es decir, dichos modelos no se definen de una única forma. Por ejemplo, </a:t>
            </a:r>
            <a:endParaRPr lang="es-MX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" name="Google Shape;257;p3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Modelos de vector ARMA</a:t>
            </a:r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" name="Google Shape;971;p54">
            <a:extLst>
              <a:ext uri="{FF2B5EF4-FFF2-40B4-BE49-F238E27FC236}">
                <a16:creationId xmlns:a16="http://schemas.microsoft.com/office/drawing/2014/main" id="{608F1836-DB4C-44BF-B01B-C78587A80D7D}"/>
              </a:ext>
            </a:extLst>
          </p:cNvPr>
          <p:cNvGrpSpPr/>
          <p:nvPr/>
        </p:nvGrpSpPr>
        <p:grpSpPr>
          <a:xfrm>
            <a:off x="686101" y="3508684"/>
            <a:ext cx="3687384" cy="1065541"/>
            <a:chOff x="-60025" y="2533651"/>
            <a:chExt cx="1614300" cy="565724"/>
          </a:xfrm>
        </p:grpSpPr>
        <p:sp>
          <p:nvSpPr>
            <p:cNvPr id="16" name="Google Shape;972;p54">
              <a:extLst>
                <a:ext uri="{FF2B5EF4-FFF2-40B4-BE49-F238E27FC236}">
                  <a16:creationId xmlns:a16="http://schemas.microsoft.com/office/drawing/2014/main" id="{18974CA7-121E-4064-955C-B8DA64637A56}"/>
                </a:ext>
              </a:extLst>
            </p:cNvPr>
            <p:cNvSpPr/>
            <p:nvPr/>
          </p:nvSpPr>
          <p:spPr>
            <a:xfrm>
              <a:off x="-59966" y="2952555"/>
              <a:ext cx="1614183" cy="146820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73;p54">
              <a:extLst>
                <a:ext uri="{FF2B5EF4-FFF2-40B4-BE49-F238E27FC236}">
                  <a16:creationId xmlns:a16="http://schemas.microsoft.com/office/drawing/2014/main" id="{A46C8867-36F8-4428-AD87-E14334ECD07D}"/>
                </a:ext>
              </a:extLst>
            </p:cNvPr>
            <p:cNvSpPr/>
            <p:nvPr/>
          </p:nvSpPr>
          <p:spPr>
            <a:xfrm>
              <a:off x="-60025" y="2533651"/>
              <a:ext cx="1614300" cy="432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9177EA00-D584-4E6D-84BF-D539F4F62687}"/>
                  </a:ext>
                </a:extLst>
              </p:cNvPr>
              <p:cNvSpPr txBox="1"/>
              <p:nvPr/>
            </p:nvSpPr>
            <p:spPr>
              <a:xfrm>
                <a:off x="243793" y="3561138"/>
                <a:ext cx="4572000" cy="6840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i="1" dirty="0">
                    <a:latin typeface="Cambria Math" panose="02040503050406030204" pitchFamily="18" charset="0"/>
                  </a:rPr>
                  <a:t>VMA(1)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s-MX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s-E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s-MX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s-ES" i="1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begChr m:val="["/>
                          <m:endChr m:val="]"/>
                          <m:ctrlPr>
                            <a:rPr lang="es-E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s-MX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1,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2,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s-MX" dirty="0"/>
              </a:p>
            </p:txBody>
          </p:sp>
        </mc:Choice>
        <mc:Fallback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9177EA00-D584-4E6D-84BF-D539F4F626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793" y="3561138"/>
                <a:ext cx="4572000" cy="684098"/>
              </a:xfrm>
              <a:prstGeom prst="rect">
                <a:avLst/>
              </a:prstGeom>
              <a:blipFill>
                <a:blip r:embed="rId4"/>
                <a:stretch>
                  <a:fillRect t="-2679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oogle Shape;977;p54">
            <a:extLst>
              <a:ext uri="{FF2B5EF4-FFF2-40B4-BE49-F238E27FC236}">
                <a16:creationId xmlns:a16="http://schemas.microsoft.com/office/drawing/2014/main" id="{10F17E22-0918-4FD7-8413-315328C49DC8}"/>
              </a:ext>
            </a:extLst>
          </p:cNvPr>
          <p:cNvGrpSpPr/>
          <p:nvPr/>
        </p:nvGrpSpPr>
        <p:grpSpPr>
          <a:xfrm>
            <a:off x="4616680" y="3489705"/>
            <a:ext cx="3687384" cy="1065541"/>
            <a:chOff x="-60025" y="2533651"/>
            <a:chExt cx="1614300" cy="565724"/>
          </a:xfrm>
        </p:grpSpPr>
        <p:sp>
          <p:nvSpPr>
            <p:cNvPr id="21" name="Google Shape;978;p54">
              <a:extLst>
                <a:ext uri="{FF2B5EF4-FFF2-40B4-BE49-F238E27FC236}">
                  <a16:creationId xmlns:a16="http://schemas.microsoft.com/office/drawing/2014/main" id="{940717AE-982C-4156-9C8B-F5BC9E8794A0}"/>
                </a:ext>
              </a:extLst>
            </p:cNvPr>
            <p:cNvSpPr/>
            <p:nvPr/>
          </p:nvSpPr>
          <p:spPr>
            <a:xfrm>
              <a:off x="-59966" y="2952555"/>
              <a:ext cx="1614183" cy="146820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79;p54">
              <a:extLst>
                <a:ext uri="{FF2B5EF4-FFF2-40B4-BE49-F238E27FC236}">
                  <a16:creationId xmlns:a16="http://schemas.microsoft.com/office/drawing/2014/main" id="{53E8CA34-6A9F-45B3-B162-7BB4F461C946}"/>
                </a:ext>
              </a:extLst>
            </p:cNvPr>
            <p:cNvSpPr/>
            <p:nvPr/>
          </p:nvSpPr>
          <p:spPr>
            <a:xfrm>
              <a:off x="-60025" y="2533651"/>
              <a:ext cx="1614300" cy="432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CuadroTexto 23">
                <a:extLst>
                  <a:ext uri="{FF2B5EF4-FFF2-40B4-BE49-F238E27FC236}">
                    <a16:creationId xmlns:a16="http://schemas.microsoft.com/office/drawing/2014/main" id="{1F6F389A-4561-4CA3-81E2-F94F09D597D2}"/>
                  </a:ext>
                </a:extLst>
              </p:cNvPr>
              <p:cNvSpPr txBox="1"/>
              <p:nvPr/>
            </p:nvSpPr>
            <p:spPr>
              <a:xfrm>
                <a:off x="4223048" y="3553251"/>
                <a:ext cx="4572000" cy="6840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i="1" dirty="0">
                    <a:latin typeface="Cambria Math" panose="02040503050406030204" pitchFamily="18" charset="0"/>
                  </a:rPr>
                  <a:t>VAR(1)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s-MX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begChr m:val="["/>
                          <m:endChr m:val="]"/>
                          <m:ctrlPr>
                            <a:rPr lang="es-E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e>
                            </m:mr>
                            <m:mr>
                              <m:e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s-MX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1,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2,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s-MX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s-MX" dirty="0"/>
              </a:p>
            </p:txBody>
          </p:sp>
        </mc:Choice>
        <mc:Fallback>
          <p:sp>
            <p:nvSpPr>
              <p:cNvPr id="24" name="CuadroTexto 23">
                <a:extLst>
                  <a:ext uri="{FF2B5EF4-FFF2-40B4-BE49-F238E27FC236}">
                    <a16:creationId xmlns:a16="http://schemas.microsoft.com/office/drawing/2014/main" id="{1F6F389A-4561-4CA3-81E2-F94F09D597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3048" y="3553251"/>
                <a:ext cx="4572000" cy="684098"/>
              </a:xfrm>
              <a:prstGeom prst="rect">
                <a:avLst/>
              </a:prstGeom>
              <a:blipFill>
                <a:blip r:embed="rId5"/>
                <a:stretch>
                  <a:fillRect t="-2679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38839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3" name="Google Shape;953;p53"/>
          <p:cNvGrpSpPr/>
          <p:nvPr/>
        </p:nvGrpSpPr>
        <p:grpSpPr>
          <a:xfrm>
            <a:off x="1240725" y="836475"/>
            <a:ext cx="7152570" cy="3470553"/>
            <a:chOff x="1240725" y="836475"/>
            <a:chExt cx="7152570" cy="3470553"/>
          </a:xfrm>
        </p:grpSpPr>
        <p:sp>
          <p:nvSpPr>
            <p:cNvPr id="954" name="Google Shape;954;p53"/>
            <p:cNvSpPr/>
            <p:nvPr/>
          </p:nvSpPr>
          <p:spPr>
            <a:xfrm>
              <a:off x="1240725" y="836475"/>
              <a:ext cx="7152570" cy="3470553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3"/>
            <p:cNvSpPr/>
            <p:nvPr/>
          </p:nvSpPr>
          <p:spPr>
            <a:xfrm>
              <a:off x="1240725" y="866037"/>
              <a:ext cx="6927066" cy="3253406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56" name="Google Shape;956;p53"/>
          <p:cNvSpPr txBox="1">
            <a:spLocks noGrp="1"/>
          </p:cNvSpPr>
          <p:nvPr>
            <p:ph type="title"/>
          </p:nvPr>
        </p:nvSpPr>
        <p:spPr>
          <a:xfrm>
            <a:off x="1856700" y="2013546"/>
            <a:ext cx="5430600" cy="13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/>
              <a:t>Cuando se utilizan modelos VARMA, solo se entrenan modelos de orden inferior (por ejemplo, un modelo VARMA(1,1) o VARMA(2,1)) especialmente cuando las series de tiempo involucradas no son estacionales.</a:t>
            </a:r>
            <a:br>
              <a:rPr lang="es-MX" sz="2400" dirty="0"/>
            </a:br>
            <a:endParaRPr sz="2400" dirty="0"/>
          </a:p>
        </p:txBody>
      </p:sp>
      <p:sp>
        <p:nvSpPr>
          <p:cNvPr id="958" name="Google Shape;958;p53"/>
          <p:cNvSpPr/>
          <p:nvPr/>
        </p:nvSpPr>
        <p:spPr>
          <a:xfrm rot="-2090743">
            <a:off x="772069" y="665829"/>
            <a:ext cx="998841" cy="504907"/>
          </a:xfrm>
          <a:custGeom>
            <a:avLst/>
            <a:gdLst/>
            <a:ahLst/>
            <a:cxnLst/>
            <a:rect l="l" t="t" r="r" b="b"/>
            <a:pathLst>
              <a:path w="6019" h="2585" extrusionOk="0">
                <a:moveTo>
                  <a:pt x="5654" y="1"/>
                </a:moveTo>
                <a:lnTo>
                  <a:pt x="31" y="335"/>
                </a:lnTo>
                <a:cubicBezTo>
                  <a:pt x="31" y="456"/>
                  <a:pt x="91" y="456"/>
                  <a:pt x="152" y="517"/>
                </a:cubicBezTo>
                <a:cubicBezTo>
                  <a:pt x="304" y="639"/>
                  <a:pt x="365" y="821"/>
                  <a:pt x="335" y="1004"/>
                </a:cubicBezTo>
                <a:cubicBezTo>
                  <a:pt x="274" y="1156"/>
                  <a:pt x="122" y="1156"/>
                  <a:pt x="61" y="1277"/>
                </a:cubicBezTo>
                <a:cubicBezTo>
                  <a:pt x="0" y="1399"/>
                  <a:pt x="91" y="1368"/>
                  <a:pt x="152" y="1399"/>
                </a:cubicBezTo>
                <a:cubicBezTo>
                  <a:pt x="213" y="1460"/>
                  <a:pt x="274" y="1520"/>
                  <a:pt x="335" y="1612"/>
                </a:cubicBezTo>
                <a:cubicBezTo>
                  <a:pt x="395" y="1672"/>
                  <a:pt x="395" y="1733"/>
                  <a:pt x="395" y="1824"/>
                </a:cubicBezTo>
                <a:cubicBezTo>
                  <a:pt x="395" y="1885"/>
                  <a:pt x="335" y="1915"/>
                  <a:pt x="304" y="1946"/>
                </a:cubicBezTo>
                <a:cubicBezTo>
                  <a:pt x="274" y="1976"/>
                  <a:pt x="304" y="2037"/>
                  <a:pt x="365" y="2098"/>
                </a:cubicBezTo>
                <a:cubicBezTo>
                  <a:pt x="487" y="2219"/>
                  <a:pt x="547" y="2402"/>
                  <a:pt x="487" y="2554"/>
                </a:cubicBezTo>
                <a:lnTo>
                  <a:pt x="487" y="2584"/>
                </a:lnTo>
                <a:lnTo>
                  <a:pt x="5867" y="2280"/>
                </a:lnTo>
                <a:cubicBezTo>
                  <a:pt x="5836" y="2189"/>
                  <a:pt x="5867" y="2067"/>
                  <a:pt x="5897" y="1976"/>
                </a:cubicBezTo>
                <a:cubicBezTo>
                  <a:pt x="5745" y="1946"/>
                  <a:pt x="5563" y="1885"/>
                  <a:pt x="5411" y="1794"/>
                </a:cubicBezTo>
                <a:cubicBezTo>
                  <a:pt x="5593" y="1794"/>
                  <a:pt x="5775" y="1764"/>
                  <a:pt x="5958" y="1733"/>
                </a:cubicBezTo>
                <a:cubicBezTo>
                  <a:pt x="5958" y="1612"/>
                  <a:pt x="5897" y="1490"/>
                  <a:pt x="5897" y="1368"/>
                </a:cubicBezTo>
                <a:cubicBezTo>
                  <a:pt x="5867" y="1277"/>
                  <a:pt x="5867" y="1186"/>
                  <a:pt x="5897" y="1095"/>
                </a:cubicBezTo>
                <a:cubicBezTo>
                  <a:pt x="5927" y="1034"/>
                  <a:pt x="5958" y="973"/>
                  <a:pt x="5988" y="882"/>
                </a:cubicBezTo>
                <a:cubicBezTo>
                  <a:pt x="5988" y="852"/>
                  <a:pt x="6019" y="882"/>
                  <a:pt x="5958" y="821"/>
                </a:cubicBezTo>
                <a:cubicBezTo>
                  <a:pt x="5897" y="791"/>
                  <a:pt x="5836" y="760"/>
                  <a:pt x="5806" y="700"/>
                </a:cubicBezTo>
                <a:cubicBezTo>
                  <a:pt x="5715" y="578"/>
                  <a:pt x="5684" y="426"/>
                  <a:pt x="5684" y="274"/>
                </a:cubicBezTo>
                <a:cubicBezTo>
                  <a:pt x="5684" y="153"/>
                  <a:pt x="5684" y="92"/>
                  <a:pt x="5654" y="1"/>
                </a:cubicBezTo>
                <a:close/>
              </a:path>
            </a:pathLst>
          </a:custGeom>
          <a:solidFill>
            <a:srgbClr val="EFEFEF">
              <a:alpha val="75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9" name="Google Shape;959;p53"/>
          <p:cNvGrpSpPr/>
          <p:nvPr/>
        </p:nvGrpSpPr>
        <p:grpSpPr>
          <a:xfrm>
            <a:off x="7478172" y="544667"/>
            <a:ext cx="1011275" cy="1017613"/>
            <a:chOff x="7807869" y="2868655"/>
            <a:chExt cx="929908" cy="935736"/>
          </a:xfrm>
        </p:grpSpPr>
        <p:sp>
          <p:nvSpPr>
            <p:cNvPr id="960" name="Google Shape;960;p53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1" name="Google Shape;961;p53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962" name="Google Shape;962;p53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53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53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53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53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717375" y="1159225"/>
            <a:ext cx="7960138" cy="3862489"/>
            <a:chOff x="717375" y="1159225"/>
            <a:chExt cx="7960138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717375" y="11921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56" name="Google Shape;256;p35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152400" indent="0" algn="just">
                  <a:buNone/>
                </a:pPr>
                <a:r>
                  <a:rPr lang="es-E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Un modelo VARMA(p, q) se escribe como,</a:t>
                </a:r>
                <a:endParaRPr lang="es-MX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None/>
                  <a:defRPr/>
                </a:pPr>
                <a:endParaRPr lang="es-ES" sz="2000" kern="12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endParaRPr lang="es-MX" sz="2000" kern="12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endParaRPr lang="es-MX" sz="2000" kern="12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Font typeface="Arial" panose="020B0604020202020204" pitchFamily="34" charset="0"/>
                  <a:buChar char="•"/>
                  <a:defRPr/>
                </a:pPr>
                <a:endParaRPr lang="es-MX" sz="2000" kern="12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None/>
                  <a:defRPr/>
                </a:pPr>
                <a:r>
                  <a:rPr lang="es-MX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donde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l-GR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</m:e>
                      <m:sub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−…−</m:t>
                    </m:r>
                    <m:sSub>
                      <m:sSubPr>
                        <m:ctrlPr>
                          <a:rPr lang="el-GR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Φ</m:t>
                        </m:r>
                      </m:e>
                      <m:sub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p>
                      <m:sSupPr>
                        <m:ctrlP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  <m:sup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es-MX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y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𝐼</m:t>
                    </m:r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l-GR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s-E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−…−</m:t>
                    </m:r>
                    <m:sSub>
                      <m:sSubPr>
                        <m:ctrlPr>
                          <a:rPr lang="el-GR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p>
                      <m:sSupPr>
                        <m:ctrlP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  <m:sup>
                        <m:r>
                          <a:rPr lang="es-E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es-MX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son dos matrices polinomiales k x k. </a:t>
                </a:r>
              </a:p>
              <a:p>
                <a:pPr marL="627063" indent="0">
                  <a:lnSpc>
                    <a:spcPct val="90000"/>
                  </a:lnSpc>
                  <a:spcBef>
                    <a:spcPts val="1000"/>
                  </a:spcBef>
                  <a:buClrTx/>
                  <a:buSzTx/>
                  <a:buNone/>
                  <a:defRPr/>
                </a:pPr>
                <a:endParaRPr lang="es-MX" sz="1800" kern="12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+mn-c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MX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>
          <p:sp>
            <p:nvSpPr>
              <p:cNvPr id="256" name="Google Shape;256;p3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95189" y="1313708"/>
                <a:ext cx="7025700" cy="32829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7" name="Google Shape;257;p3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Generalización del modelo </a:t>
            </a:r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B8114D1A-447B-418B-94AE-E239D4575A08}"/>
                  </a:ext>
                </a:extLst>
              </p:cNvPr>
              <p:cNvSpPr txBox="1"/>
              <p:nvPr/>
            </p:nvSpPr>
            <p:spPr>
              <a:xfrm>
                <a:off x="2176679" y="2356306"/>
                <a:ext cx="3913097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800" i="1" smtClean="0">
                          <a:latin typeface="Cambria Math" panose="02040503050406030204" pitchFamily="18" charset="0"/>
                        </a:rPr>
                        <m:t>Φ</m:t>
                      </m:r>
                      <m:d>
                        <m:d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z-Cyrl-AZ" sz="2800" b="0" i="1" smtClean="0">
                              <a:latin typeface="Cambria Math" panose="02040503050406030204" pitchFamily="18" charset="0"/>
                            </a:rPr>
                            <m:t>ф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2800" b="0" i="1" smtClean="0"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s-MX" sz="2800" dirty="0"/>
              </a:p>
            </p:txBody>
          </p:sp>
        </mc:Choice>
        <mc:Fallback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B8114D1A-447B-418B-94AE-E239D4575A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6679" y="2356306"/>
                <a:ext cx="3913097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7195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551;p45">
            <a:extLst>
              <a:ext uri="{FF2B5EF4-FFF2-40B4-BE49-F238E27FC236}">
                <a16:creationId xmlns:a16="http://schemas.microsoft.com/office/drawing/2014/main" id="{55E48590-1E88-400E-AACD-4DAEBE1284A9}"/>
              </a:ext>
            </a:extLst>
          </p:cNvPr>
          <p:cNvSpPr/>
          <p:nvPr/>
        </p:nvSpPr>
        <p:spPr>
          <a:xfrm>
            <a:off x="717357" y="2060366"/>
            <a:ext cx="8059877" cy="3043090"/>
          </a:xfrm>
          <a:custGeom>
            <a:avLst/>
            <a:gdLst/>
            <a:ahLst/>
            <a:cxnLst/>
            <a:rect l="l" t="t" r="r" b="b"/>
            <a:pathLst>
              <a:path w="52160" h="25108" extrusionOk="0">
                <a:moveTo>
                  <a:pt x="49941" y="1"/>
                </a:moveTo>
                <a:lnTo>
                  <a:pt x="1" y="23466"/>
                </a:lnTo>
                <a:lnTo>
                  <a:pt x="52160" y="25108"/>
                </a:lnTo>
                <a:lnTo>
                  <a:pt x="49941" y="1"/>
                </a:lnTo>
                <a:close/>
              </a:path>
            </a:pathLst>
          </a:custGeom>
          <a:solidFill>
            <a:srgbClr val="000000">
              <a:alpha val="19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255;p35">
            <a:extLst>
              <a:ext uri="{FF2B5EF4-FFF2-40B4-BE49-F238E27FC236}">
                <a16:creationId xmlns:a16="http://schemas.microsoft.com/office/drawing/2014/main" id="{04745C4F-4C2C-4879-81C4-F116DAF3C4FA}"/>
              </a:ext>
            </a:extLst>
          </p:cNvPr>
          <p:cNvSpPr/>
          <p:nvPr/>
        </p:nvSpPr>
        <p:spPr>
          <a:xfrm>
            <a:off x="717375" y="1192125"/>
            <a:ext cx="7709267" cy="3620782"/>
          </a:xfrm>
          <a:custGeom>
            <a:avLst/>
            <a:gdLst/>
            <a:ahLst/>
            <a:cxnLst/>
            <a:rect l="l" t="t" r="r" b="b"/>
            <a:pathLst>
              <a:path w="49941" h="23467" extrusionOk="0">
                <a:moveTo>
                  <a:pt x="1" y="1"/>
                </a:moveTo>
                <a:lnTo>
                  <a:pt x="1" y="23466"/>
                </a:lnTo>
                <a:lnTo>
                  <a:pt x="49941" y="23466"/>
                </a:lnTo>
                <a:lnTo>
                  <a:pt x="49941" y="1"/>
                </a:lnTo>
                <a:close/>
              </a:path>
            </a:pathLst>
          </a:custGeom>
          <a:solidFill>
            <a:srgbClr val="D5B8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661655A-FEE8-46A5-B7C9-32F885D2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bivariado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Marcador de contenido 3">
                <a:extLst>
                  <a:ext uri="{FF2B5EF4-FFF2-40B4-BE49-F238E27FC236}">
                    <a16:creationId xmlns:a16="http://schemas.microsoft.com/office/drawing/2014/main" id="{B3E93720-92A0-4953-8EF3-45CAAC447AE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/>
              </a:bodyPr>
              <a:lstStyle/>
              <a:p>
                <a:pPr marL="152400" indent="0" algn="just">
                  <a:buNone/>
                </a:pPr>
                <a:endParaRPr lang="es-MX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52400" indent="0" algn="just">
                  <a:buNone/>
                </a:pPr>
                <a:endParaRPr lang="es-MX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52400" indent="0" algn="just">
                  <a:buNone/>
                </a:pPr>
                <a:endParaRPr lang="es-MX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52400" indent="0" algn="just">
                  <a:buNone/>
                </a:pPr>
                <a:endParaRPr lang="es-MX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52400" indent="0" algn="just">
                  <a:buNone/>
                </a:pPr>
                <a:r>
                  <a:rPr lang="es-ES" sz="1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Condiciones necesarias y suficientes para la existencia de relación dinámica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s-MX" sz="1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s-E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s-MX" sz="1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son</a:t>
                </a:r>
              </a:p>
              <a:p>
                <a:pPr marL="152400" indent="0" algn="just">
                  <a:buNone/>
                </a:pPr>
                <a:endParaRPr lang="es-MX" sz="1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4" name="Marcador de contenido 3">
                <a:extLst>
                  <a:ext uri="{FF2B5EF4-FFF2-40B4-BE49-F238E27FC236}">
                    <a16:creationId xmlns:a16="http://schemas.microsoft.com/office/drawing/2014/main" id="{B3E93720-92A0-4953-8EF3-45CAAC447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r="-694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AB8050AC-FEB1-4010-8981-C4602CF6A760}"/>
                  </a:ext>
                </a:extLst>
              </p:cNvPr>
              <p:cNvSpPr txBox="1"/>
              <p:nvPr/>
            </p:nvSpPr>
            <p:spPr>
              <a:xfrm>
                <a:off x="2125981" y="3666111"/>
                <a:ext cx="426171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800" i="1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22</m:t>
                          </m:r>
                        </m:sub>
                      </m:sSub>
                      <m:d>
                        <m:d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800" i="1">
                              <a:latin typeface="Cambria Math" panose="02040503050406030204" pitchFamily="18" charset="0"/>
                            </a:rPr>
                            <m:t>Θ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d>
                        <m:d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s-ES" sz="18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800" i="1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d>
                        <m:d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800" i="1">
                              <a:latin typeface="Cambria Math" panose="02040503050406030204" pitchFamily="18" charset="0"/>
                            </a:rPr>
                            <m:t>Θ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22</m:t>
                          </m:r>
                        </m:sub>
                      </m:sSub>
                      <m:d>
                        <m:d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s-ES" sz="1800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s-MX" sz="1800" dirty="0"/>
              </a:p>
            </p:txBody>
          </p:sp>
        </mc:Choice>
        <mc:Fallback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AB8050AC-FEB1-4010-8981-C4602CF6A7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5981" y="3666111"/>
                <a:ext cx="4261719" cy="276999"/>
              </a:xfrm>
              <a:prstGeom prst="rect">
                <a:avLst/>
              </a:prstGeom>
              <a:blipFill>
                <a:blip r:embed="rId3"/>
                <a:stretch>
                  <a:fillRect b="-1739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649C2D80-2F1F-4B45-884C-13AEE645DA9B}"/>
                  </a:ext>
                </a:extLst>
              </p:cNvPr>
              <p:cNvSpPr txBox="1"/>
              <p:nvPr/>
            </p:nvSpPr>
            <p:spPr>
              <a:xfrm>
                <a:off x="914333" y="1600953"/>
                <a:ext cx="7042310" cy="5381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s-ES" sz="15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s-ES" sz="15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1500" i="1">
                                        <a:latin typeface="Cambria Math" panose="02040503050406030204" pitchFamily="18" charset="0"/>
                                      </a:rPr>
                                      <m:t>Φ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1500" i="1">
                                        <a:latin typeface="Cambria Math" panose="02040503050406030204" pitchFamily="18" charset="0"/>
                                      </a:rPr>
                                      <m:t>Φ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1500" i="1">
                                        <a:latin typeface="Cambria Math" panose="02040503050406030204" pitchFamily="18" charset="0"/>
                                      </a:rPr>
                                      <m:t>Φ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1500" i="1">
                                        <a:latin typeface="Cambria Math" panose="02040503050406030204" pitchFamily="18" charset="0"/>
                                      </a:rPr>
                                      <m:t>Φ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</m:m>
                        </m:e>
                      </m:d>
                      <m:r>
                        <a:rPr lang="es-ES" sz="1500" i="1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["/>
                          <m:endChr m:val="]"/>
                          <m:ctrlPr>
                            <a:rPr lang="es-MX" sz="15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sz="15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s-ES" sz="15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s-ES" sz="15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s-ES" sz="15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15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15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15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15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15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s-MX" sz="15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sz="15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sz="15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500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s-MX" sz="1500" dirty="0"/>
              </a:p>
            </p:txBody>
          </p:sp>
        </mc:Choice>
        <mc:Fallback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649C2D80-2F1F-4B45-884C-13AEE645DA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333" y="1600953"/>
                <a:ext cx="7042310" cy="538161"/>
              </a:xfrm>
              <a:prstGeom prst="rect">
                <a:avLst/>
              </a:prstGeom>
              <a:blipFill>
                <a:blip r:embed="rId4"/>
                <a:stretch>
                  <a:fillRect b="-6818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152055D-60EC-4A20-86E3-D1D01F1207C6}"/>
                  </a:ext>
                </a:extLst>
              </p:cNvPr>
              <p:cNvSpPr txBox="1"/>
              <p:nvPr/>
            </p:nvSpPr>
            <p:spPr>
              <a:xfrm>
                <a:off x="2125981" y="4227779"/>
                <a:ext cx="426171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800" i="1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11</m:t>
                          </m:r>
                        </m:sub>
                      </m:sSub>
                      <m:d>
                        <m:d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800" i="1">
                              <a:latin typeface="Cambria Math" panose="02040503050406030204" pitchFamily="18" charset="0"/>
                            </a:rPr>
                            <m:t>Θ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  <m:d>
                        <m:d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s-ES" sz="18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800" i="1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  <m:d>
                        <m:d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800" i="1">
                              <a:latin typeface="Cambria Math" panose="02040503050406030204" pitchFamily="18" charset="0"/>
                            </a:rPr>
                            <m:t>Θ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11</m:t>
                          </m:r>
                        </m:sub>
                      </m:sSub>
                      <m:d>
                        <m:d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s-E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≠</m:t>
                      </m:r>
                      <m:r>
                        <a:rPr lang="es-ES" sz="1800" i="1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s-MX" sz="1800" dirty="0"/>
              </a:p>
            </p:txBody>
          </p:sp>
        </mc:Choice>
        <mc:Fallback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152055D-60EC-4A20-86E3-D1D01F1207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5981" y="4227779"/>
                <a:ext cx="4261719" cy="276999"/>
              </a:xfrm>
              <a:prstGeom prst="rect">
                <a:avLst/>
              </a:prstGeom>
              <a:blipFill>
                <a:blip r:embed="rId5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oogle Shape;258;p35">
            <a:extLst>
              <a:ext uri="{FF2B5EF4-FFF2-40B4-BE49-F238E27FC236}">
                <a16:creationId xmlns:a16="http://schemas.microsoft.com/office/drawing/2014/main" id="{2CDD6284-7ABA-40A6-8574-8B69DEF23CA9}"/>
              </a:ext>
            </a:extLst>
          </p:cNvPr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13" name="Google Shape;259;p35">
              <a:extLst>
                <a:ext uri="{FF2B5EF4-FFF2-40B4-BE49-F238E27FC236}">
                  <a16:creationId xmlns:a16="http://schemas.microsoft.com/office/drawing/2014/main" id="{4E8F8977-899B-4851-92DC-B06AACF44600}"/>
                </a:ext>
              </a:extLst>
            </p:cNvPr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260;p35">
              <a:extLst>
                <a:ext uri="{FF2B5EF4-FFF2-40B4-BE49-F238E27FC236}">
                  <a16:creationId xmlns:a16="http://schemas.microsoft.com/office/drawing/2014/main" id="{EBC4C5BC-D1C1-4EEA-8220-4B115979AA07}"/>
                </a:ext>
              </a:extLst>
            </p:cNvPr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16" name="Google Shape;261;p35">
                <a:extLst>
                  <a:ext uri="{FF2B5EF4-FFF2-40B4-BE49-F238E27FC236}">
                    <a16:creationId xmlns:a16="http://schemas.microsoft.com/office/drawing/2014/main" id="{0C8D720A-ABE8-4907-AAE9-FFAB15801105}"/>
                  </a:ext>
                </a:extLst>
              </p:cNvPr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62;p35">
                <a:extLst>
                  <a:ext uri="{FF2B5EF4-FFF2-40B4-BE49-F238E27FC236}">
                    <a16:creationId xmlns:a16="http://schemas.microsoft.com/office/drawing/2014/main" id="{1D757FE9-90A6-4312-B641-281DCC287DBE}"/>
                  </a:ext>
                </a:extLst>
              </p:cNvPr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63;p35">
                <a:extLst>
                  <a:ext uri="{FF2B5EF4-FFF2-40B4-BE49-F238E27FC236}">
                    <a16:creationId xmlns:a16="http://schemas.microsoft.com/office/drawing/2014/main" id="{C1C2F2C0-63FD-4408-9BF0-43AA0A119DAC}"/>
                  </a:ext>
                </a:extLst>
              </p:cNvPr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64;p35">
                <a:extLst>
                  <a:ext uri="{FF2B5EF4-FFF2-40B4-BE49-F238E27FC236}">
                    <a16:creationId xmlns:a16="http://schemas.microsoft.com/office/drawing/2014/main" id="{AA28346F-75A7-4367-9D1E-157856F75D3E}"/>
                  </a:ext>
                </a:extLst>
              </p:cNvPr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65;p35">
                <a:extLst>
                  <a:ext uri="{FF2B5EF4-FFF2-40B4-BE49-F238E27FC236}">
                    <a16:creationId xmlns:a16="http://schemas.microsoft.com/office/drawing/2014/main" id="{D78D63F8-9ED5-4E6F-B507-91B2408A6660}"/>
                  </a:ext>
                </a:extLst>
              </p:cNvPr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15449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551;p45">
            <a:extLst>
              <a:ext uri="{FF2B5EF4-FFF2-40B4-BE49-F238E27FC236}">
                <a16:creationId xmlns:a16="http://schemas.microsoft.com/office/drawing/2014/main" id="{4D98574B-060C-48BC-B452-11C8F15BA8DB}"/>
              </a:ext>
            </a:extLst>
          </p:cNvPr>
          <p:cNvSpPr/>
          <p:nvPr/>
        </p:nvSpPr>
        <p:spPr>
          <a:xfrm>
            <a:off x="717358" y="2090338"/>
            <a:ext cx="8112743" cy="2907938"/>
          </a:xfrm>
          <a:custGeom>
            <a:avLst/>
            <a:gdLst/>
            <a:ahLst/>
            <a:cxnLst/>
            <a:rect l="l" t="t" r="r" b="b"/>
            <a:pathLst>
              <a:path w="52160" h="25108" extrusionOk="0">
                <a:moveTo>
                  <a:pt x="49941" y="1"/>
                </a:moveTo>
                <a:lnTo>
                  <a:pt x="1" y="23466"/>
                </a:lnTo>
                <a:lnTo>
                  <a:pt x="52160" y="25108"/>
                </a:lnTo>
                <a:lnTo>
                  <a:pt x="49941" y="1"/>
                </a:lnTo>
                <a:close/>
              </a:path>
            </a:pathLst>
          </a:custGeom>
          <a:solidFill>
            <a:srgbClr val="000000">
              <a:alpha val="19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255;p35">
            <a:extLst>
              <a:ext uri="{FF2B5EF4-FFF2-40B4-BE49-F238E27FC236}">
                <a16:creationId xmlns:a16="http://schemas.microsoft.com/office/drawing/2014/main" id="{04745C4F-4C2C-4879-81C4-F116DAF3C4FA}"/>
              </a:ext>
            </a:extLst>
          </p:cNvPr>
          <p:cNvSpPr/>
          <p:nvPr/>
        </p:nvSpPr>
        <p:spPr>
          <a:xfrm>
            <a:off x="717375" y="1192125"/>
            <a:ext cx="7709267" cy="3620782"/>
          </a:xfrm>
          <a:custGeom>
            <a:avLst/>
            <a:gdLst/>
            <a:ahLst/>
            <a:cxnLst/>
            <a:rect l="l" t="t" r="r" b="b"/>
            <a:pathLst>
              <a:path w="49941" h="23467" extrusionOk="0">
                <a:moveTo>
                  <a:pt x="1" y="1"/>
                </a:moveTo>
                <a:lnTo>
                  <a:pt x="1" y="23466"/>
                </a:lnTo>
                <a:lnTo>
                  <a:pt x="49941" y="23466"/>
                </a:lnTo>
                <a:lnTo>
                  <a:pt x="49941" y="1"/>
                </a:lnTo>
                <a:close/>
              </a:path>
            </a:pathLst>
          </a:custGeom>
          <a:solidFill>
            <a:srgbClr val="D5B8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661655A-FEE8-46A5-B7C9-32F885D2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bivariado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3E93720-92A0-4953-8EF3-45CAAC447A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52400" indent="0" algn="just">
              <a:buNone/>
            </a:pPr>
            <a:r>
              <a:rPr lang="es-MX" sz="1800" dirty="0">
                <a:latin typeface="Cambria Math" panose="02040503050406030204" pitchFamily="18" charset="0"/>
                <a:ea typeface="Cambria Math" panose="02040503050406030204" pitchFamily="18" charset="0"/>
              </a:rPr>
              <a:t>Dichas condiciones pueden obtenerse</a:t>
            </a:r>
          </a:p>
          <a:p>
            <a:pPr marL="152400" indent="0" algn="just">
              <a:buNone/>
            </a:pPr>
            <a:endParaRPr lang="es-MX" sz="1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52400" indent="0" algn="just">
              <a:buNone/>
            </a:pPr>
            <a:endParaRPr lang="es-MX" sz="1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52400" indent="0" algn="just">
              <a:buNone/>
            </a:pPr>
            <a:endParaRPr lang="es-MX" sz="1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52400" indent="0" algn="just">
              <a:buNone/>
            </a:pPr>
            <a:endParaRPr lang="es-MX" sz="1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52400" indent="0" algn="just">
              <a:buNone/>
            </a:pPr>
            <a:r>
              <a:rPr lang="es-MX" sz="1800" dirty="0">
                <a:latin typeface="Cambria Math" panose="02040503050406030204" pitchFamily="18" charset="0"/>
                <a:ea typeface="Cambria Math" panose="02040503050406030204" pitchFamily="18" charset="0"/>
              </a:rPr>
              <a:t>Entonces con ayuda del determinante de la matriz AR y multiplicando el modelo por la matriz,</a:t>
            </a:r>
          </a:p>
          <a:p>
            <a:pPr marL="152400" indent="0" algn="just">
              <a:buNone/>
            </a:pPr>
            <a:endParaRPr lang="es-MX" sz="1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12" name="Google Shape;258;p35">
            <a:extLst>
              <a:ext uri="{FF2B5EF4-FFF2-40B4-BE49-F238E27FC236}">
                <a16:creationId xmlns:a16="http://schemas.microsoft.com/office/drawing/2014/main" id="{2CDD6284-7ABA-40A6-8574-8B69DEF23CA9}"/>
              </a:ext>
            </a:extLst>
          </p:cNvPr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13" name="Google Shape;259;p35">
              <a:extLst>
                <a:ext uri="{FF2B5EF4-FFF2-40B4-BE49-F238E27FC236}">
                  <a16:creationId xmlns:a16="http://schemas.microsoft.com/office/drawing/2014/main" id="{4E8F8977-899B-4851-92DC-B06AACF44600}"/>
                </a:ext>
              </a:extLst>
            </p:cNvPr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260;p35">
              <a:extLst>
                <a:ext uri="{FF2B5EF4-FFF2-40B4-BE49-F238E27FC236}">
                  <a16:creationId xmlns:a16="http://schemas.microsoft.com/office/drawing/2014/main" id="{EBC4C5BC-D1C1-4EEA-8220-4B115979AA07}"/>
                </a:ext>
              </a:extLst>
            </p:cNvPr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16" name="Google Shape;261;p35">
                <a:extLst>
                  <a:ext uri="{FF2B5EF4-FFF2-40B4-BE49-F238E27FC236}">
                    <a16:creationId xmlns:a16="http://schemas.microsoft.com/office/drawing/2014/main" id="{0C8D720A-ABE8-4907-AAE9-FFAB15801105}"/>
                  </a:ext>
                </a:extLst>
              </p:cNvPr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62;p35">
                <a:extLst>
                  <a:ext uri="{FF2B5EF4-FFF2-40B4-BE49-F238E27FC236}">
                    <a16:creationId xmlns:a16="http://schemas.microsoft.com/office/drawing/2014/main" id="{1D757FE9-90A6-4312-B641-281DCC287DBE}"/>
                  </a:ext>
                </a:extLst>
              </p:cNvPr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63;p35">
                <a:extLst>
                  <a:ext uri="{FF2B5EF4-FFF2-40B4-BE49-F238E27FC236}">
                    <a16:creationId xmlns:a16="http://schemas.microsoft.com/office/drawing/2014/main" id="{C1C2F2C0-63FD-4408-9BF0-43AA0A119DAC}"/>
                  </a:ext>
                </a:extLst>
              </p:cNvPr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64;p35">
                <a:extLst>
                  <a:ext uri="{FF2B5EF4-FFF2-40B4-BE49-F238E27FC236}">
                    <a16:creationId xmlns:a16="http://schemas.microsoft.com/office/drawing/2014/main" id="{AA28346F-75A7-4367-9D1E-157856F75D3E}"/>
                  </a:ext>
                </a:extLst>
              </p:cNvPr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65;p35">
                <a:extLst>
                  <a:ext uri="{FF2B5EF4-FFF2-40B4-BE49-F238E27FC236}">
                    <a16:creationId xmlns:a16="http://schemas.microsoft.com/office/drawing/2014/main" id="{D78D63F8-9ED5-4E6F-B507-91B2408A6660}"/>
                  </a:ext>
                </a:extLst>
              </p:cNvPr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A3BAA8BE-7636-4E42-9513-BBAF44CF2B4E}"/>
                  </a:ext>
                </a:extLst>
              </p:cNvPr>
              <p:cNvSpPr txBox="1"/>
              <p:nvPr/>
            </p:nvSpPr>
            <p:spPr>
              <a:xfrm>
                <a:off x="1100000" y="2060113"/>
                <a:ext cx="6983614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2400" b="0" i="1" smtClean="0">
                          <a:latin typeface="Cambria Math" panose="02040503050406030204" pitchFamily="18" charset="0"/>
                        </a:rPr>
                        <m:t>Ω</m:t>
                      </m:r>
                      <m:d>
                        <m:d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s-E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l-GR" sz="2400" b="0" i="1" smtClean="0">
                              <a:latin typeface="Cambria Math" panose="02040503050406030204" pitchFamily="18" charset="0"/>
                            </a:rPr>
                            <m:t>Φ</m:t>
                          </m:r>
                          <m:d>
                            <m:dPr>
                              <m:ctrlPr>
                                <a:rPr lang="es-E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" sz="2400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e>
                      </m:d>
                      <m:r>
                        <a:rPr lang="es-E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400" i="1" smtClean="0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11</m:t>
                          </m:r>
                        </m:sub>
                      </m:sSub>
                      <m:d>
                        <m:d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sSub>
                        <m:sSub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400" i="1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22</m:t>
                          </m:r>
                        </m:sub>
                      </m:sSub>
                      <m:d>
                        <m:d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s-ES" sz="24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400" i="1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d>
                        <m:d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sSub>
                        <m:sSub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400" i="1"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21</m:t>
                          </m:r>
                        </m:sub>
                      </m:sSub>
                      <m:d>
                        <m:d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</m:oMath>
                  </m:oMathPara>
                </a14:m>
                <a:endParaRPr lang="es-MX" sz="2400" dirty="0"/>
              </a:p>
            </p:txBody>
          </p:sp>
        </mc:Choice>
        <mc:Fallback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A3BAA8BE-7636-4E42-9513-BBAF44CF2B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0000" y="2060113"/>
                <a:ext cx="6983614" cy="369332"/>
              </a:xfrm>
              <a:prstGeom prst="rect">
                <a:avLst/>
              </a:prstGeom>
              <a:blipFill>
                <a:blip r:embed="rId2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503D40A2-48D0-44FB-BC85-681B88AEEDA6}"/>
                  </a:ext>
                </a:extLst>
              </p:cNvPr>
              <p:cNvSpPr txBox="1"/>
              <p:nvPr/>
            </p:nvSpPr>
            <p:spPr>
              <a:xfrm>
                <a:off x="-868056" y="3731613"/>
                <a:ext cx="9389746" cy="6867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s-ES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s-ES" sz="20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E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2000" i="1" smtClean="0">
                                        <a:latin typeface="Cambria Math" panose="02040503050406030204" pitchFamily="18" charset="0"/>
                                      </a:rPr>
                                      <m:t>Φ</m:t>
                                    </m:r>
                                  </m:e>
                                  <m:sub>
                                    <m:r>
                                      <a:rPr lang="es-ES" sz="2000" b="0" i="1" smtClean="0">
                                        <a:latin typeface="Cambria Math" panose="020405030504060302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s-E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2000" i="1">
                                        <a:latin typeface="Cambria Math" panose="02040503050406030204" pitchFamily="18" charset="0"/>
                                      </a:rPr>
                                      <m:t>Φ</m:t>
                                    </m:r>
                                  </m:e>
                                  <m:sub>
                                    <m:r>
                                      <a:rPr lang="es-ES" sz="2000" i="1">
                                        <a:latin typeface="Cambria Math" panose="02040503050406030204" pitchFamily="18" charset="0"/>
                                      </a:rPr>
                                      <m:t>12</m:t>
                                    </m:r>
                                  </m:sub>
                                </m:sSub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E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2000" i="1">
                                        <a:latin typeface="Cambria Math" panose="02040503050406030204" pitchFamily="18" charset="0"/>
                                      </a:rPr>
                                      <m:t>Φ</m:t>
                                    </m:r>
                                  </m:e>
                                  <m:sub>
                                    <m:r>
                                      <a:rPr lang="es-ES" sz="2000" i="1">
                                        <a:latin typeface="Cambria Math" panose="02040503050406030204" pitchFamily="18" charset="0"/>
                                      </a:rPr>
                                      <m:t>21</m:t>
                                    </m:r>
                                  </m:sub>
                                </m:sSub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s-E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l-GR" sz="2000" i="1">
                                        <a:latin typeface="Cambria Math" panose="02040503050406030204" pitchFamily="18" charset="0"/>
                                      </a:rPr>
                                      <m:t>Φ</m:t>
                                    </m:r>
                                  </m:e>
                                  <m:sub>
                                    <m:r>
                                      <a:rPr lang="es-ES" sz="2000" b="0" i="1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s-ES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s-MX" sz="2000" dirty="0"/>
              </a:p>
            </p:txBody>
          </p:sp>
        </mc:Choice>
        <mc:Fallback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503D40A2-48D0-44FB-BC85-681B88AEED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868056" y="3731613"/>
                <a:ext cx="9389746" cy="68679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12118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" name="Google Shape;550;p45"/>
          <p:cNvGrpSpPr/>
          <p:nvPr/>
        </p:nvGrpSpPr>
        <p:grpSpPr>
          <a:xfrm>
            <a:off x="268036" y="1729245"/>
            <a:ext cx="8715248" cy="3269031"/>
            <a:chOff x="2789526" y="675875"/>
            <a:chExt cx="5909482" cy="3269031"/>
          </a:xfrm>
        </p:grpSpPr>
        <p:sp>
          <p:nvSpPr>
            <p:cNvPr id="551" name="Google Shape;551;p45"/>
            <p:cNvSpPr/>
            <p:nvPr/>
          </p:nvSpPr>
          <p:spPr>
            <a:xfrm>
              <a:off x="2811057" y="901816"/>
              <a:ext cx="5887951" cy="3043090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2" name="Google Shape;552;p45"/>
            <p:cNvSpPr/>
            <p:nvPr/>
          </p:nvSpPr>
          <p:spPr>
            <a:xfrm>
              <a:off x="2789526" y="675875"/>
              <a:ext cx="5637090" cy="2895476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45"/>
          <p:cNvGrpSpPr/>
          <p:nvPr/>
        </p:nvGrpSpPr>
        <p:grpSpPr>
          <a:xfrm>
            <a:off x="0" y="127180"/>
            <a:ext cx="3319029" cy="1475090"/>
            <a:chOff x="472483" y="3066147"/>
            <a:chExt cx="3319029" cy="1475090"/>
          </a:xfrm>
        </p:grpSpPr>
        <p:sp>
          <p:nvSpPr>
            <p:cNvPr id="554" name="Google Shape;554;p45"/>
            <p:cNvSpPr/>
            <p:nvPr/>
          </p:nvSpPr>
          <p:spPr>
            <a:xfrm>
              <a:off x="833675" y="3352700"/>
              <a:ext cx="2957836" cy="1188537"/>
            </a:xfrm>
            <a:custGeom>
              <a:avLst/>
              <a:gdLst/>
              <a:ahLst/>
              <a:cxnLst/>
              <a:rect l="l" t="t" r="r" b="b"/>
              <a:pathLst>
                <a:path w="24987" h="11946" extrusionOk="0">
                  <a:moveTo>
                    <a:pt x="24196" y="0"/>
                  </a:moveTo>
                  <a:lnTo>
                    <a:pt x="1" y="10608"/>
                  </a:lnTo>
                  <a:lnTo>
                    <a:pt x="24986" y="11946"/>
                  </a:lnTo>
                  <a:lnTo>
                    <a:pt x="22007" y="7174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5"/>
            <p:cNvSpPr/>
            <p:nvPr/>
          </p:nvSpPr>
          <p:spPr>
            <a:xfrm>
              <a:off x="763050" y="3352700"/>
              <a:ext cx="2957856" cy="1055516"/>
            </a:xfrm>
            <a:custGeom>
              <a:avLst/>
              <a:gdLst/>
              <a:ahLst/>
              <a:cxnLst/>
              <a:rect l="l" t="t" r="r" b="b"/>
              <a:pathLst>
                <a:path w="24165" h="10609" extrusionOk="0">
                  <a:moveTo>
                    <a:pt x="0" y="0"/>
                  </a:moveTo>
                  <a:lnTo>
                    <a:pt x="0" y="10608"/>
                  </a:lnTo>
                  <a:lnTo>
                    <a:pt x="24165" y="10608"/>
                  </a:lnTo>
                  <a:lnTo>
                    <a:pt x="20821" y="5319"/>
                  </a:lnTo>
                  <a:lnTo>
                    <a:pt x="24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5"/>
            <p:cNvSpPr/>
            <p:nvPr/>
          </p:nvSpPr>
          <p:spPr>
            <a:xfrm rot="-10397074">
              <a:off x="490408" y="3124943"/>
              <a:ext cx="1027117" cy="366885"/>
            </a:xfrm>
            <a:custGeom>
              <a:avLst/>
              <a:gdLst/>
              <a:ahLst/>
              <a:cxnLst/>
              <a:rect l="l" t="t" r="r" b="b"/>
              <a:pathLst>
                <a:path w="6019" h="2585" extrusionOk="0">
                  <a:moveTo>
                    <a:pt x="5654" y="1"/>
                  </a:moveTo>
                  <a:lnTo>
                    <a:pt x="31" y="335"/>
                  </a:lnTo>
                  <a:cubicBezTo>
                    <a:pt x="31" y="456"/>
                    <a:pt x="91" y="456"/>
                    <a:pt x="152" y="517"/>
                  </a:cubicBezTo>
                  <a:cubicBezTo>
                    <a:pt x="304" y="639"/>
                    <a:pt x="365" y="821"/>
                    <a:pt x="335" y="1004"/>
                  </a:cubicBezTo>
                  <a:cubicBezTo>
                    <a:pt x="274" y="1156"/>
                    <a:pt x="122" y="1156"/>
                    <a:pt x="61" y="1277"/>
                  </a:cubicBezTo>
                  <a:cubicBezTo>
                    <a:pt x="0" y="1399"/>
                    <a:pt x="91" y="1368"/>
                    <a:pt x="152" y="1399"/>
                  </a:cubicBezTo>
                  <a:cubicBezTo>
                    <a:pt x="213" y="1460"/>
                    <a:pt x="274" y="1520"/>
                    <a:pt x="335" y="1612"/>
                  </a:cubicBezTo>
                  <a:cubicBezTo>
                    <a:pt x="395" y="1672"/>
                    <a:pt x="395" y="1733"/>
                    <a:pt x="395" y="1824"/>
                  </a:cubicBezTo>
                  <a:cubicBezTo>
                    <a:pt x="395" y="1885"/>
                    <a:pt x="335" y="1915"/>
                    <a:pt x="304" y="1946"/>
                  </a:cubicBezTo>
                  <a:cubicBezTo>
                    <a:pt x="274" y="1976"/>
                    <a:pt x="304" y="2037"/>
                    <a:pt x="365" y="2098"/>
                  </a:cubicBezTo>
                  <a:cubicBezTo>
                    <a:pt x="487" y="2219"/>
                    <a:pt x="547" y="2402"/>
                    <a:pt x="487" y="2554"/>
                  </a:cubicBezTo>
                  <a:lnTo>
                    <a:pt x="487" y="2584"/>
                  </a:lnTo>
                  <a:lnTo>
                    <a:pt x="5867" y="2280"/>
                  </a:lnTo>
                  <a:cubicBezTo>
                    <a:pt x="5836" y="2189"/>
                    <a:pt x="5867" y="2067"/>
                    <a:pt x="5897" y="1976"/>
                  </a:cubicBezTo>
                  <a:cubicBezTo>
                    <a:pt x="5745" y="1946"/>
                    <a:pt x="5563" y="1885"/>
                    <a:pt x="5411" y="1794"/>
                  </a:cubicBezTo>
                  <a:cubicBezTo>
                    <a:pt x="5593" y="1794"/>
                    <a:pt x="5775" y="1764"/>
                    <a:pt x="5958" y="1733"/>
                  </a:cubicBezTo>
                  <a:cubicBezTo>
                    <a:pt x="5958" y="1612"/>
                    <a:pt x="5897" y="1490"/>
                    <a:pt x="5897" y="1368"/>
                  </a:cubicBezTo>
                  <a:cubicBezTo>
                    <a:pt x="5867" y="1277"/>
                    <a:pt x="5867" y="1186"/>
                    <a:pt x="5897" y="1095"/>
                  </a:cubicBezTo>
                  <a:cubicBezTo>
                    <a:pt x="5927" y="1034"/>
                    <a:pt x="5958" y="973"/>
                    <a:pt x="5988" y="882"/>
                  </a:cubicBezTo>
                  <a:cubicBezTo>
                    <a:pt x="5988" y="852"/>
                    <a:pt x="6019" y="882"/>
                    <a:pt x="5958" y="821"/>
                  </a:cubicBezTo>
                  <a:cubicBezTo>
                    <a:pt x="5897" y="791"/>
                    <a:pt x="5836" y="760"/>
                    <a:pt x="5806" y="700"/>
                  </a:cubicBezTo>
                  <a:cubicBezTo>
                    <a:pt x="5715" y="578"/>
                    <a:pt x="5684" y="426"/>
                    <a:pt x="5684" y="274"/>
                  </a:cubicBezTo>
                  <a:cubicBezTo>
                    <a:pt x="5684" y="153"/>
                    <a:pt x="5684" y="92"/>
                    <a:pt x="5654" y="1"/>
                  </a:cubicBezTo>
                  <a:close/>
                </a:path>
              </a:pathLst>
            </a:custGeom>
            <a:solidFill>
              <a:srgbClr val="EFEFEF">
                <a:alpha val="75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45"/>
          <p:cNvGrpSpPr/>
          <p:nvPr/>
        </p:nvGrpSpPr>
        <p:grpSpPr>
          <a:xfrm>
            <a:off x="7835163" y="1469249"/>
            <a:ext cx="1011275" cy="1017613"/>
            <a:chOff x="7807869" y="2868655"/>
            <a:chExt cx="929908" cy="935736"/>
          </a:xfrm>
        </p:grpSpPr>
        <p:sp>
          <p:nvSpPr>
            <p:cNvPr id="558" name="Google Shape;558;p4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9" name="Google Shape;559;p4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560" name="Google Shape;560;p4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4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4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4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4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6" name="Google Shape;566;p45"/>
          <p:cNvSpPr txBox="1">
            <a:spLocks noGrp="1"/>
          </p:cNvSpPr>
          <p:nvPr>
            <p:ph type="title"/>
          </p:nvPr>
        </p:nvSpPr>
        <p:spPr>
          <a:xfrm>
            <a:off x="531483" y="611658"/>
            <a:ext cx="2281800" cy="7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just">
              <a:buNone/>
            </a:pPr>
            <a:r>
              <a:rPr lang="es-ES" dirty="0"/>
              <a:t>Se escribe el modelo bivariado como</a:t>
            </a:r>
            <a:endParaRPr lang="es-MX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4E4FE265-4778-46D6-8F16-56FA15EF4802}"/>
                  </a:ext>
                </a:extLst>
              </p:cNvPr>
              <p:cNvSpPr txBox="1"/>
              <p:nvPr/>
            </p:nvSpPr>
            <p:spPr>
              <a:xfrm>
                <a:off x="361192" y="2898683"/>
                <a:ext cx="8514776" cy="6425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800" i="1" smtClean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es-ES" sz="1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s-ES" sz="18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s-ES" sz="1800" b="0" i="1" smtClean="0">
                          <a:latin typeface="Cambria Math" panose="02040503050406030204" pitchFamily="18" charset="0"/>
                        </a:rPr>
                        <m:t>)</m:t>
                      </m:r>
                      <m:d>
                        <m:dPr>
                          <m:begChr m:val="["/>
                          <m:endChr m:val="]"/>
                          <m:ctrlPr>
                            <a:rPr lang="es-MX" sz="1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sz="18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sz="18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sz="18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s-E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s-E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E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az-Cyrl-AZ" sz="1800" b="0" i="1" smtClean="0">
                                        <a:latin typeface="Cambria Math" panose="02040503050406030204" pitchFamily="18" charset="0"/>
                                      </a:rPr>
                                      <m:t>ф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l-GR" sz="1800" b="0" i="1" smtClean="0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r>
                                  <m:rPr>
                                    <m:brk m:alnAt="7"/>
                                  </m:rPr>
                                  <a:rPr lang="es-ES" sz="18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az-Cyrl-AZ" sz="1800" i="1">
                                        <a:latin typeface="Cambria Math" panose="02040503050406030204" pitchFamily="18" charset="0"/>
                                      </a:rPr>
                                      <m:t>ф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l-GR" sz="18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az-Cyrl-AZ" sz="1800" i="1">
                                        <a:latin typeface="Cambria Math" panose="02040503050406030204" pitchFamily="18" charset="0"/>
                                      </a:rPr>
                                      <m:t>ф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l-GR" sz="18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r>
                                  <a:rPr lang="es-ES" sz="18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az-Cyrl-AZ" sz="1800" i="1">
                                        <a:latin typeface="Cambria Math" panose="02040503050406030204" pitchFamily="18" charset="0"/>
                                      </a:rPr>
                                      <m:t>ф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l-GR" sz="18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22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az-Cyrl-AZ" sz="1800" i="1">
                                        <a:latin typeface="Cambria Math" panose="02040503050406030204" pitchFamily="18" charset="0"/>
                                      </a:rPr>
                                      <m:t>ф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l-GR" sz="18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r>
                                  <m:rPr>
                                    <m:brk m:alnAt="7"/>
                                  </m:rPr>
                                  <a:rPr lang="es-ES" sz="1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az-Cyrl-AZ" sz="1800" i="1">
                                        <a:latin typeface="Cambria Math" panose="02040503050406030204" pitchFamily="18" charset="0"/>
                                      </a:rPr>
                                      <m:t>ф</m:t>
                                    </m:r>
                                  </m:e>
                                  <m:sub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l-GR" sz="18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az-Cyrl-AZ" sz="1800" i="1">
                                        <a:latin typeface="Cambria Math" panose="02040503050406030204" pitchFamily="18" charset="0"/>
                                      </a:rPr>
                                      <m:t>ф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l-GR" sz="18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r>
                                  <a:rPr lang="es-ES" sz="1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az-Cyrl-AZ" sz="1800" i="1">
                                        <a:latin typeface="Cambria Math" panose="02040503050406030204" pitchFamily="18" charset="0"/>
                                      </a:rPr>
                                      <m:t>ф</m:t>
                                    </m:r>
                                  </m:e>
                                  <m:sub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  <m:sSub>
                                  <m:sSub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l-GR" sz="18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s-ES" sz="18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</m:d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s-MX" sz="1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s-MX" sz="18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s-MX" sz="18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s-MX" sz="18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s-ES" sz="18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s-MX" sz="2000" dirty="0"/>
              </a:p>
            </p:txBody>
          </p:sp>
        </mc:Choice>
        <mc:Fallback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4E4FE265-4778-46D6-8F16-56FA15EF4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192" y="2898683"/>
                <a:ext cx="8514776" cy="64254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oogle Shape;370;p39"/>
          <p:cNvGrpSpPr/>
          <p:nvPr/>
        </p:nvGrpSpPr>
        <p:grpSpPr>
          <a:xfrm>
            <a:off x="504311" y="3276345"/>
            <a:ext cx="2608116" cy="1320242"/>
            <a:chOff x="504311" y="3276345"/>
            <a:chExt cx="2608116" cy="1320242"/>
          </a:xfrm>
        </p:grpSpPr>
        <p:grpSp>
          <p:nvGrpSpPr>
            <p:cNvPr id="371" name="Google Shape;371;p39"/>
            <p:cNvGrpSpPr/>
            <p:nvPr/>
          </p:nvGrpSpPr>
          <p:grpSpPr>
            <a:xfrm>
              <a:off x="504314" y="3276345"/>
              <a:ext cx="2608113" cy="1320242"/>
              <a:chOff x="712950" y="1574076"/>
              <a:chExt cx="2747695" cy="1320242"/>
            </a:xfrm>
          </p:grpSpPr>
          <p:sp>
            <p:nvSpPr>
              <p:cNvPr id="372" name="Google Shape;372;p39"/>
              <p:cNvSpPr/>
              <p:nvPr/>
            </p:nvSpPr>
            <p:spPr>
              <a:xfrm>
                <a:off x="712950" y="1580676"/>
                <a:ext cx="2747695" cy="1313642"/>
              </a:xfrm>
              <a:custGeom>
                <a:avLst/>
                <a:gdLst/>
                <a:ahLst/>
                <a:cxnLst/>
                <a:rect l="l" t="t" r="r" b="b"/>
                <a:pathLst>
                  <a:path w="24987" h="11946" extrusionOk="0">
                    <a:moveTo>
                      <a:pt x="24196" y="0"/>
                    </a:moveTo>
                    <a:lnTo>
                      <a:pt x="1" y="10608"/>
                    </a:lnTo>
                    <a:lnTo>
                      <a:pt x="24986" y="11946"/>
                    </a:lnTo>
                    <a:lnTo>
                      <a:pt x="22007" y="7174"/>
                    </a:lnTo>
                    <a:lnTo>
                      <a:pt x="24196" y="0"/>
                    </a:lnTo>
                    <a:close/>
                  </a:path>
                </a:pathLst>
              </a:custGeom>
              <a:solidFill>
                <a:srgbClr val="000000">
                  <a:alpha val="191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9"/>
              <p:cNvSpPr/>
              <p:nvPr/>
            </p:nvSpPr>
            <p:spPr>
              <a:xfrm>
                <a:off x="717363" y="1574076"/>
                <a:ext cx="2657304" cy="1166619"/>
              </a:xfrm>
              <a:custGeom>
                <a:avLst/>
                <a:gdLst/>
                <a:ahLst/>
                <a:cxnLst/>
                <a:rect l="l" t="t" r="r" b="b"/>
                <a:pathLst>
                  <a:path w="24165" h="10609" extrusionOk="0">
                    <a:moveTo>
                      <a:pt x="0" y="0"/>
                    </a:moveTo>
                    <a:lnTo>
                      <a:pt x="0" y="10608"/>
                    </a:lnTo>
                    <a:lnTo>
                      <a:pt x="24165" y="10608"/>
                    </a:lnTo>
                    <a:lnTo>
                      <a:pt x="20821" y="5319"/>
                    </a:lnTo>
                    <a:lnTo>
                      <a:pt x="241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" name="Google Shape;374;p39"/>
            <p:cNvSpPr/>
            <p:nvPr/>
          </p:nvSpPr>
          <p:spPr>
            <a:xfrm>
              <a:off x="504311" y="3276350"/>
              <a:ext cx="459000" cy="1166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39"/>
          <p:cNvGrpSpPr/>
          <p:nvPr/>
        </p:nvGrpSpPr>
        <p:grpSpPr>
          <a:xfrm>
            <a:off x="5991352" y="1577383"/>
            <a:ext cx="2608113" cy="1320242"/>
            <a:chOff x="712950" y="1574076"/>
            <a:chExt cx="2747695" cy="1320242"/>
          </a:xfrm>
        </p:grpSpPr>
        <p:sp>
          <p:nvSpPr>
            <p:cNvPr id="380" name="Google Shape;380;p39"/>
            <p:cNvSpPr/>
            <p:nvPr/>
          </p:nvSpPr>
          <p:spPr>
            <a:xfrm>
              <a:off x="712950" y="1580676"/>
              <a:ext cx="2747695" cy="1313642"/>
            </a:xfrm>
            <a:custGeom>
              <a:avLst/>
              <a:gdLst/>
              <a:ahLst/>
              <a:cxnLst/>
              <a:rect l="l" t="t" r="r" b="b"/>
              <a:pathLst>
                <a:path w="24987" h="11946" extrusionOk="0">
                  <a:moveTo>
                    <a:pt x="24196" y="0"/>
                  </a:moveTo>
                  <a:lnTo>
                    <a:pt x="1" y="10608"/>
                  </a:lnTo>
                  <a:lnTo>
                    <a:pt x="24986" y="11946"/>
                  </a:lnTo>
                  <a:lnTo>
                    <a:pt x="22007" y="7174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rgbClr val="000000">
                <a:alpha val="1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717363" y="1574076"/>
              <a:ext cx="2657304" cy="1166619"/>
            </a:xfrm>
            <a:custGeom>
              <a:avLst/>
              <a:gdLst/>
              <a:ahLst/>
              <a:cxnLst/>
              <a:rect l="l" t="t" r="r" b="b"/>
              <a:pathLst>
                <a:path w="24165" h="10609" extrusionOk="0">
                  <a:moveTo>
                    <a:pt x="0" y="0"/>
                  </a:moveTo>
                  <a:lnTo>
                    <a:pt x="0" y="10608"/>
                  </a:lnTo>
                  <a:lnTo>
                    <a:pt x="24165" y="10608"/>
                  </a:lnTo>
                  <a:lnTo>
                    <a:pt x="20821" y="5319"/>
                  </a:lnTo>
                  <a:lnTo>
                    <a:pt x="24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717385" y="1574193"/>
              <a:ext cx="483600" cy="1166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39"/>
          <p:cNvGrpSpPr/>
          <p:nvPr/>
        </p:nvGrpSpPr>
        <p:grpSpPr>
          <a:xfrm>
            <a:off x="6031577" y="3282883"/>
            <a:ext cx="2608113" cy="1320242"/>
            <a:chOff x="712950" y="1574076"/>
            <a:chExt cx="2747695" cy="1320242"/>
          </a:xfrm>
        </p:grpSpPr>
        <p:sp>
          <p:nvSpPr>
            <p:cNvPr id="388" name="Google Shape;388;p39"/>
            <p:cNvSpPr/>
            <p:nvPr/>
          </p:nvSpPr>
          <p:spPr>
            <a:xfrm>
              <a:off x="712950" y="1580676"/>
              <a:ext cx="2747695" cy="1313642"/>
            </a:xfrm>
            <a:custGeom>
              <a:avLst/>
              <a:gdLst/>
              <a:ahLst/>
              <a:cxnLst/>
              <a:rect l="l" t="t" r="r" b="b"/>
              <a:pathLst>
                <a:path w="24987" h="11946" extrusionOk="0">
                  <a:moveTo>
                    <a:pt x="24196" y="0"/>
                  </a:moveTo>
                  <a:lnTo>
                    <a:pt x="1" y="10608"/>
                  </a:lnTo>
                  <a:lnTo>
                    <a:pt x="24986" y="11946"/>
                  </a:lnTo>
                  <a:lnTo>
                    <a:pt x="22007" y="7174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rgbClr val="000000">
                <a:alpha val="1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717363" y="1574076"/>
              <a:ext cx="2657304" cy="1166619"/>
            </a:xfrm>
            <a:custGeom>
              <a:avLst/>
              <a:gdLst/>
              <a:ahLst/>
              <a:cxnLst/>
              <a:rect l="l" t="t" r="r" b="b"/>
              <a:pathLst>
                <a:path w="24165" h="10609" extrusionOk="0">
                  <a:moveTo>
                    <a:pt x="0" y="0"/>
                  </a:moveTo>
                  <a:lnTo>
                    <a:pt x="0" y="10608"/>
                  </a:lnTo>
                  <a:lnTo>
                    <a:pt x="24165" y="10608"/>
                  </a:lnTo>
                  <a:lnTo>
                    <a:pt x="20821" y="5319"/>
                  </a:lnTo>
                  <a:lnTo>
                    <a:pt x="24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717386" y="1574193"/>
              <a:ext cx="477900" cy="11667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" name="Google Shape;391;p39"/>
          <p:cNvGrpSpPr/>
          <p:nvPr/>
        </p:nvGrpSpPr>
        <p:grpSpPr>
          <a:xfrm>
            <a:off x="504314" y="1574120"/>
            <a:ext cx="2608113" cy="1320242"/>
            <a:chOff x="712950" y="1574076"/>
            <a:chExt cx="2747695" cy="1320242"/>
          </a:xfrm>
        </p:grpSpPr>
        <p:sp>
          <p:nvSpPr>
            <p:cNvPr id="392" name="Google Shape;392;p39"/>
            <p:cNvSpPr/>
            <p:nvPr/>
          </p:nvSpPr>
          <p:spPr>
            <a:xfrm>
              <a:off x="712950" y="1580676"/>
              <a:ext cx="2747695" cy="1313642"/>
            </a:xfrm>
            <a:custGeom>
              <a:avLst/>
              <a:gdLst/>
              <a:ahLst/>
              <a:cxnLst/>
              <a:rect l="l" t="t" r="r" b="b"/>
              <a:pathLst>
                <a:path w="24987" h="11946" extrusionOk="0">
                  <a:moveTo>
                    <a:pt x="24196" y="0"/>
                  </a:moveTo>
                  <a:lnTo>
                    <a:pt x="1" y="10608"/>
                  </a:lnTo>
                  <a:lnTo>
                    <a:pt x="24986" y="11946"/>
                  </a:lnTo>
                  <a:lnTo>
                    <a:pt x="22007" y="7174"/>
                  </a:lnTo>
                  <a:lnTo>
                    <a:pt x="24196" y="0"/>
                  </a:lnTo>
                  <a:close/>
                </a:path>
              </a:pathLst>
            </a:custGeom>
            <a:solidFill>
              <a:srgbClr val="000000">
                <a:alpha val="1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717363" y="1574076"/>
              <a:ext cx="2657304" cy="1166619"/>
            </a:xfrm>
            <a:custGeom>
              <a:avLst/>
              <a:gdLst/>
              <a:ahLst/>
              <a:cxnLst/>
              <a:rect l="l" t="t" r="r" b="b"/>
              <a:pathLst>
                <a:path w="24165" h="10609" extrusionOk="0">
                  <a:moveTo>
                    <a:pt x="0" y="0"/>
                  </a:moveTo>
                  <a:lnTo>
                    <a:pt x="0" y="10608"/>
                  </a:lnTo>
                  <a:lnTo>
                    <a:pt x="24165" y="10608"/>
                  </a:lnTo>
                  <a:lnTo>
                    <a:pt x="20821" y="5319"/>
                  </a:lnTo>
                  <a:lnTo>
                    <a:pt x="24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717371" y="1574206"/>
              <a:ext cx="483600" cy="1166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39"/>
          <p:cNvSpPr txBox="1">
            <a:spLocks noGrp="1"/>
          </p:cNvSpPr>
          <p:nvPr>
            <p:ph type="title" idx="3"/>
          </p:nvPr>
        </p:nvSpPr>
        <p:spPr>
          <a:xfrm flipH="1">
            <a:off x="5946431" y="1690288"/>
            <a:ext cx="4536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96" name="Google Shape;396;p39"/>
          <p:cNvSpPr txBox="1">
            <a:spLocks noGrp="1"/>
          </p:cNvSpPr>
          <p:nvPr>
            <p:ph type="title" idx="6"/>
          </p:nvPr>
        </p:nvSpPr>
        <p:spPr>
          <a:xfrm flipH="1">
            <a:off x="500929" y="3366387"/>
            <a:ext cx="4590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99" name="Google Shape;399;p39"/>
          <p:cNvSpPr txBox="1">
            <a:spLocks noGrp="1"/>
          </p:cNvSpPr>
          <p:nvPr>
            <p:ph type="title" idx="2"/>
          </p:nvPr>
        </p:nvSpPr>
        <p:spPr>
          <a:xfrm>
            <a:off x="1021939" y="2006116"/>
            <a:ext cx="19278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Simple</a:t>
            </a:r>
            <a:endParaRPr dirty="0"/>
          </a:p>
        </p:txBody>
      </p:sp>
      <p:sp>
        <p:nvSpPr>
          <p:cNvPr id="401" name="Google Shape;401;p39"/>
          <p:cNvSpPr txBox="1">
            <a:spLocks noGrp="1"/>
          </p:cNvSpPr>
          <p:nvPr>
            <p:ph type="title" idx="4"/>
          </p:nvPr>
        </p:nvSpPr>
        <p:spPr>
          <a:xfrm>
            <a:off x="6823129" y="3726604"/>
            <a:ext cx="19278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Útil</a:t>
            </a:r>
            <a:endParaRPr dirty="0"/>
          </a:p>
        </p:txBody>
      </p:sp>
      <p:sp>
        <p:nvSpPr>
          <p:cNvPr id="403" name="Google Shape;403;p39"/>
          <p:cNvSpPr txBox="1">
            <a:spLocks noGrp="1"/>
          </p:cNvSpPr>
          <p:nvPr>
            <p:ph type="title" idx="7"/>
          </p:nvPr>
        </p:nvSpPr>
        <p:spPr>
          <a:xfrm>
            <a:off x="6503461" y="1990434"/>
            <a:ext cx="17766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Flexcible</a:t>
            </a:r>
            <a:endParaRPr dirty="0"/>
          </a:p>
        </p:txBody>
      </p:sp>
      <p:sp>
        <p:nvSpPr>
          <p:cNvPr id="409" name="Google Shape;409;p39"/>
          <p:cNvSpPr txBox="1">
            <a:spLocks noGrp="1"/>
          </p:cNvSpPr>
          <p:nvPr>
            <p:ph type="title"/>
          </p:nvPr>
        </p:nvSpPr>
        <p:spPr>
          <a:xfrm flipH="1">
            <a:off x="508711" y="1690288"/>
            <a:ext cx="4590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0" name="Google Shape;410;p39"/>
          <p:cNvSpPr txBox="1">
            <a:spLocks noGrp="1"/>
          </p:cNvSpPr>
          <p:nvPr>
            <p:ph type="title" idx="21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Características</a:t>
            </a:r>
            <a:endParaRPr sz="2900" dirty="0"/>
          </a:p>
        </p:txBody>
      </p:sp>
      <p:sp>
        <p:nvSpPr>
          <p:cNvPr id="412" name="Google Shape;412;p39"/>
          <p:cNvSpPr txBox="1">
            <a:spLocks noGrp="1"/>
          </p:cNvSpPr>
          <p:nvPr>
            <p:ph type="title" idx="13"/>
          </p:nvPr>
        </p:nvSpPr>
        <p:spPr>
          <a:xfrm>
            <a:off x="1032860" y="3676300"/>
            <a:ext cx="19278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Exitoso</a:t>
            </a:r>
            <a:endParaRPr dirty="0"/>
          </a:p>
        </p:txBody>
      </p:sp>
      <p:sp>
        <p:nvSpPr>
          <p:cNvPr id="413" name="Google Shape;413;p39"/>
          <p:cNvSpPr txBox="1">
            <a:spLocks noGrp="1"/>
          </p:cNvSpPr>
          <p:nvPr>
            <p:ph type="title" idx="9"/>
          </p:nvPr>
        </p:nvSpPr>
        <p:spPr>
          <a:xfrm flipH="1">
            <a:off x="6027029" y="3305016"/>
            <a:ext cx="459000" cy="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66" name="Google Shape;1266;p59"/>
          <p:cNvCxnSpPr>
            <a:stCxn id="1267" idx="3"/>
            <a:endCxn id="1268" idx="2"/>
          </p:cNvCxnSpPr>
          <p:nvPr/>
        </p:nvCxnSpPr>
        <p:spPr>
          <a:xfrm>
            <a:off x="3097900" y="2184425"/>
            <a:ext cx="10752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9" name="Google Shape;1269;p59"/>
          <p:cNvCxnSpPr>
            <a:stCxn id="1268" idx="6"/>
            <a:endCxn id="1270" idx="3"/>
          </p:cNvCxnSpPr>
          <p:nvPr/>
        </p:nvCxnSpPr>
        <p:spPr>
          <a:xfrm>
            <a:off x="4870900" y="2184425"/>
            <a:ext cx="10752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1" name="Google Shape;1271;p59"/>
          <p:cNvCxnSpPr>
            <a:cxnSpLocks/>
            <a:stCxn id="1268" idx="3"/>
            <a:endCxn id="1272" idx="3"/>
          </p:cNvCxnSpPr>
          <p:nvPr/>
        </p:nvCxnSpPr>
        <p:spPr>
          <a:xfrm flipH="1">
            <a:off x="3852125" y="2431175"/>
            <a:ext cx="423300" cy="6798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3" name="Google Shape;1273;p59"/>
          <p:cNvCxnSpPr>
            <a:cxnSpLocks/>
            <a:stCxn id="1268" idx="5"/>
            <a:endCxn id="1274" idx="3"/>
          </p:cNvCxnSpPr>
          <p:nvPr/>
        </p:nvCxnSpPr>
        <p:spPr>
          <a:xfrm>
            <a:off x="4768575" y="2431175"/>
            <a:ext cx="423300" cy="6798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5" name="Google Shape;1275;p59"/>
          <p:cNvCxnSpPr>
            <a:stCxn id="1268" idx="4"/>
            <a:endCxn id="1276" idx="0"/>
          </p:cNvCxnSpPr>
          <p:nvPr/>
        </p:nvCxnSpPr>
        <p:spPr>
          <a:xfrm>
            <a:off x="4521950" y="2533325"/>
            <a:ext cx="0" cy="11553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77" name="Google Shape;1277;p59"/>
          <p:cNvGrpSpPr/>
          <p:nvPr/>
        </p:nvGrpSpPr>
        <p:grpSpPr>
          <a:xfrm>
            <a:off x="669900" y="1837725"/>
            <a:ext cx="2492401" cy="940753"/>
            <a:chOff x="669900" y="1837725"/>
            <a:chExt cx="2492401" cy="940753"/>
          </a:xfrm>
        </p:grpSpPr>
        <p:sp>
          <p:nvSpPr>
            <p:cNvPr id="1278" name="Google Shape;1278;p59"/>
            <p:cNvSpPr/>
            <p:nvPr/>
          </p:nvSpPr>
          <p:spPr>
            <a:xfrm>
              <a:off x="669900" y="2551775"/>
              <a:ext cx="2492401" cy="226703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9"/>
            <p:cNvSpPr/>
            <p:nvPr/>
          </p:nvSpPr>
          <p:spPr>
            <a:xfrm>
              <a:off x="669900" y="1837725"/>
              <a:ext cx="2492400" cy="73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" name="Google Shape;1280;p59"/>
          <p:cNvGrpSpPr/>
          <p:nvPr/>
        </p:nvGrpSpPr>
        <p:grpSpPr>
          <a:xfrm>
            <a:off x="5881700" y="1837725"/>
            <a:ext cx="2492401" cy="940753"/>
            <a:chOff x="5881700" y="1837725"/>
            <a:chExt cx="2492401" cy="940753"/>
          </a:xfrm>
        </p:grpSpPr>
        <p:sp>
          <p:nvSpPr>
            <p:cNvPr id="1281" name="Google Shape;1281;p59"/>
            <p:cNvSpPr/>
            <p:nvPr/>
          </p:nvSpPr>
          <p:spPr>
            <a:xfrm>
              <a:off x="5881700" y="2551775"/>
              <a:ext cx="2492401" cy="226703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9"/>
            <p:cNvSpPr/>
            <p:nvPr/>
          </p:nvSpPr>
          <p:spPr>
            <a:xfrm>
              <a:off x="5881700" y="1837725"/>
              <a:ext cx="2492400" cy="73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3" name="Google Shape;1283;p59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Utilidad</a:t>
            </a:r>
            <a:endParaRPr dirty="0"/>
          </a:p>
        </p:txBody>
      </p:sp>
      <p:sp>
        <p:nvSpPr>
          <p:cNvPr id="1267" name="Google Shape;1267;p59"/>
          <p:cNvSpPr txBox="1"/>
          <p:nvPr/>
        </p:nvSpPr>
        <p:spPr>
          <a:xfrm>
            <a:off x="769900" y="1835525"/>
            <a:ext cx="23280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latin typeface="Overpass"/>
                <a:ea typeface="Overpass"/>
                <a:cs typeface="Overpass"/>
                <a:sym typeface="Overpass"/>
              </a:rPr>
              <a:t>Modelar los rendimientos de los activos</a:t>
            </a:r>
            <a:endParaRPr sz="1600" dirty="0">
              <a:solidFill>
                <a:srgbClr val="434343"/>
              </a:solidFill>
              <a:latin typeface="Josefin Slab Thin"/>
              <a:ea typeface="Josefin Slab Thin"/>
              <a:cs typeface="Josefin Slab Thin"/>
              <a:sym typeface="Josefin Slab Thin"/>
            </a:endParaRPr>
          </a:p>
        </p:txBody>
      </p:sp>
      <p:sp>
        <p:nvSpPr>
          <p:cNvPr id="1270" name="Google Shape;1270;p59"/>
          <p:cNvSpPr txBox="1"/>
          <p:nvPr/>
        </p:nvSpPr>
        <p:spPr>
          <a:xfrm flipH="1">
            <a:off x="5946100" y="1835525"/>
            <a:ext cx="23280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verpass"/>
                <a:ea typeface="Overpass"/>
                <a:cs typeface="Overpass"/>
                <a:sym typeface="Overpass"/>
              </a:rPr>
              <a:t> </a:t>
            </a:r>
            <a:r>
              <a:rPr lang="en-US" dirty="0" err="1">
                <a:latin typeface="Overpass"/>
                <a:ea typeface="Overpass"/>
                <a:cs typeface="Overpass"/>
                <a:sym typeface="Overpass"/>
              </a:rPr>
              <a:t>Análisis</a:t>
            </a:r>
            <a:r>
              <a:rPr lang="en-US" dirty="0">
                <a:latin typeface="Overpass"/>
                <a:ea typeface="Overpass"/>
                <a:cs typeface="Overpass"/>
                <a:sym typeface="Overpass"/>
              </a:rPr>
              <a:t> de </a:t>
            </a:r>
            <a:r>
              <a:rPr lang="en-US" dirty="0" err="1">
                <a:latin typeface="Overpass"/>
                <a:ea typeface="Overpass"/>
                <a:cs typeface="Overpass"/>
                <a:sym typeface="Overpass"/>
              </a:rPr>
              <a:t>políticas</a:t>
            </a:r>
            <a:endParaRPr lang="en-US" sz="1600" dirty="0">
              <a:solidFill>
                <a:srgbClr val="434343"/>
              </a:solidFill>
              <a:latin typeface="Josefin Slab Thin"/>
              <a:ea typeface="Josefin Slab Thin"/>
              <a:cs typeface="Josefin Slab Thin"/>
              <a:sym typeface="Josefin Slab Thin"/>
            </a:endParaRPr>
          </a:p>
        </p:txBody>
      </p:sp>
      <p:grpSp>
        <p:nvGrpSpPr>
          <p:cNvPr id="1284" name="Google Shape;1284;p59"/>
          <p:cNvGrpSpPr/>
          <p:nvPr/>
        </p:nvGrpSpPr>
        <p:grpSpPr>
          <a:xfrm>
            <a:off x="4154650" y="1817075"/>
            <a:ext cx="734700" cy="855526"/>
            <a:chOff x="4154650" y="1817075"/>
            <a:chExt cx="734700" cy="855526"/>
          </a:xfrm>
        </p:grpSpPr>
        <p:sp>
          <p:nvSpPr>
            <p:cNvPr id="1285" name="Google Shape;1285;p59"/>
            <p:cNvSpPr/>
            <p:nvPr/>
          </p:nvSpPr>
          <p:spPr>
            <a:xfrm>
              <a:off x="4154663" y="2544925"/>
              <a:ext cx="734673" cy="127676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9"/>
            <p:cNvSpPr/>
            <p:nvPr/>
          </p:nvSpPr>
          <p:spPr>
            <a:xfrm>
              <a:off x="4154650" y="1817075"/>
              <a:ext cx="734700" cy="734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" name="Google Shape;1287;p59"/>
          <p:cNvGrpSpPr/>
          <p:nvPr/>
        </p:nvGrpSpPr>
        <p:grpSpPr>
          <a:xfrm>
            <a:off x="4336670" y="2007928"/>
            <a:ext cx="370645" cy="368042"/>
            <a:chOff x="-63250675" y="3744075"/>
            <a:chExt cx="320350" cy="318100"/>
          </a:xfrm>
        </p:grpSpPr>
        <p:sp>
          <p:nvSpPr>
            <p:cNvPr id="1288" name="Google Shape;1288;p59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9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9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" name="Google Shape;1291;p59"/>
          <p:cNvGrpSpPr/>
          <p:nvPr/>
        </p:nvGrpSpPr>
        <p:grpSpPr>
          <a:xfrm>
            <a:off x="5109675" y="2763175"/>
            <a:ext cx="2492401" cy="944603"/>
            <a:chOff x="5109675" y="2763175"/>
            <a:chExt cx="2492401" cy="944603"/>
          </a:xfrm>
        </p:grpSpPr>
        <p:sp>
          <p:nvSpPr>
            <p:cNvPr id="1292" name="Google Shape;1292;p59"/>
            <p:cNvSpPr/>
            <p:nvPr/>
          </p:nvSpPr>
          <p:spPr>
            <a:xfrm>
              <a:off x="5109675" y="3481075"/>
              <a:ext cx="2492401" cy="226703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9"/>
            <p:cNvSpPr/>
            <p:nvPr/>
          </p:nvSpPr>
          <p:spPr>
            <a:xfrm>
              <a:off x="5109675" y="2763175"/>
              <a:ext cx="2492400" cy="73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" name="Google Shape;1294;p59"/>
          <p:cNvGrpSpPr/>
          <p:nvPr/>
        </p:nvGrpSpPr>
        <p:grpSpPr>
          <a:xfrm>
            <a:off x="1441925" y="2763175"/>
            <a:ext cx="2492401" cy="944603"/>
            <a:chOff x="1441925" y="2763175"/>
            <a:chExt cx="2492401" cy="944603"/>
          </a:xfrm>
        </p:grpSpPr>
        <p:sp>
          <p:nvSpPr>
            <p:cNvPr id="1295" name="Google Shape;1295;p59"/>
            <p:cNvSpPr/>
            <p:nvPr/>
          </p:nvSpPr>
          <p:spPr>
            <a:xfrm>
              <a:off x="1441925" y="3481075"/>
              <a:ext cx="2492401" cy="226703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9"/>
            <p:cNvSpPr/>
            <p:nvPr/>
          </p:nvSpPr>
          <p:spPr>
            <a:xfrm>
              <a:off x="1441925" y="2763175"/>
              <a:ext cx="2492400" cy="73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2" name="Google Shape;1272;p59"/>
          <p:cNvSpPr txBox="1"/>
          <p:nvPr/>
        </p:nvSpPr>
        <p:spPr>
          <a:xfrm>
            <a:off x="1524125" y="2762075"/>
            <a:ext cx="23280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dirty="0">
                <a:latin typeface="Overpass"/>
                <a:ea typeface="Overpass"/>
                <a:cs typeface="Overpass"/>
                <a:sym typeface="Overpass"/>
              </a:rPr>
              <a:t>Describir el comportamiento dinámico de las series de tiempo económicas y financieras</a:t>
            </a:r>
            <a:endParaRPr lang="es-MX" dirty="0">
              <a:solidFill>
                <a:srgbClr val="434343"/>
              </a:solidFill>
              <a:latin typeface="Josefin Slab Thin"/>
              <a:ea typeface="Josefin Slab Thin"/>
              <a:cs typeface="Josefin Slab Thin"/>
              <a:sym typeface="Josefin Slab Thin"/>
            </a:endParaRPr>
          </a:p>
        </p:txBody>
      </p:sp>
      <p:sp>
        <p:nvSpPr>
          <p:cNvPr id="1274" name="Google Shape;1274;p59"/>
          <p:cNvSpPr txBox="1"/>
          <p:nvPr/>
        </p:nvSpPr>
        <p:spPr>
          <a:xfrm flipH="1">
            <a:off x="5191875" y="2762075"/>
            <a:ext cx="23280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latin typeface="Overpass"/>
                <a:ea typeface="Overpass"/>
                <a:cs typeface="Overpass"/>
                <a:sym typeface="Overpass"/>
              </a:rPr>
              <a:t>Inferencia estructural</a:t>
            </a:r>
            <a:endParaRPr sz="1600" dirty="0">
              <a:solidFill>
                <a:srgbClr val="434343"/>
              </a:solidFill>
              <a:latin typeface="Josefin Slab Thin"/>
              <a:ea typeface="Josefin Slab Thin"/>
              <a:cs typeface="Josefin Slab Thin"/>
              <a:sym typeface="Josefin Slab Thin"/>
            </a:endParaRPr>
          </a:p>
        </p:txBody>
      </p:sp>
      <p:grpSp>
        <p:nvGrpSpPr>
          <p:cNvPr id="1297" name="Google Shape;1297;p59"/>
          <p:cNvGrpSpPr/>
          <p:nvPr/>
        </p:nvGrpSpPr>
        <p:grpSpPr>
          <a:xfrm>
            <a:off x="3295325" y="3670175"/>
            <a:ext cx="2492401" cy="942953"/>
            <a:chOff x="3295325" y="3670175"/>
            <a:chExt cx="2492401" cy="942953"/>
          </a:xfrm>
        </p:grpSpPr>
        <p:sp>
          <p:nvSpPr>
            <p:cNvPr id="1298" name="Google Shape;1298;p59"/>
            <p:cNvSpPr/>
            <p:nvPr/>
          </p:nvSpPr>
          <p:spPr>
            <a:xfrm>
              <a:off x="3295325" y="4386425"/>
              <a:ext cx="2492401" cy="226703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9"/>
            <p:cNvSpPr/>
            <p:nvPr/>
          </p:nvSpPr>
          <p:spPr>
            <a:xfrm>
              <a:off x="3295325" y="3670175"/>
              <a:ext cx="2492400" cy="73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6" name="Google Shape;1276;p59"/>
          <p:cNvSpPr txBox="1"/>
          <p:nvPr/>
        </p:nvSpPr>
        <p:spPr>
          <a:xfrm>
            <a:off x="3357950" y="3688625"/>
            <a:ext cx="23280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latin typeface="Overpass"/>
                <a:ea typeface="Overpass"/>
                <a:cs typeface="Overpass"/>
                <a:sym typeface="Overpass"/>
              </a:rPr>
              <a:t>Realizar pronósticos superiores</a:t>
            </a:r>
            <a:endParaRPr sz="1600" dirty="0">
              <a:solidFill>
                <a:srgbClr val="434343"/>
              </a:solidFill>
              <a:latin typeface="Josefin Slab Thin"/>
              <a:ea typeface="Josefin Slab Thin"/>
              <a:cs typeface="Josefin Slab Thin"/>
              <a:sym typeface="Josefin Slab Thi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0" name="Google Shape;1420;p63"/>
          <p:cNvGrpSpPr/>
          <p:nvPr/>
        </p:nvGrpSpPr>
        <p:grpSpPr>
          <a:xfrm>
            <a:off x="5521623" y="2249566"/>
            <a:ext cx="2799073" cy="1850345"/>
            <a:chOff x="3206894" y="1389573"/>
            <a:chExt cx="2342321" cy="1673006"/>
          </a:xfrm>
        </p:grpSpPr>
        <p:sp>
          <p:nvSpPr>
            <p:cNvPr id="1421" name="Google Shape;1421;p63"/>
            <p:cNvSpPr/>
            <p:nvPr/>
          </p:nvSpPr>
          <p:spPr>
            <a:xfrm rot="328269">
              <a:off x="3290337" y="1519284"/>
              <a:ext cx="2195113" cy="1441935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63"/>
            <p:cNvSpPr/>
            <p:nvPr/>
          </p:nvSpPr>
          <p:spPr>
            <a:xfrm rot="328197">
              <a:off x="3267902" y="1488492"/>
              <a:ext cx="2141483" cy="1382341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63"/>
          <p:cNvGrpSpPr/>
          <p:nvPr/>
        </p:nvGrpSpPr>
        <p:grpSpPr>
          <a:xfrm rot="-5926709">
            <a:off x="5392367" y="1874140"/>
            <a:ext cx="814657" cy="819764"/>
            <a:chOff x="7807869" y="2868655"/>
            <a:chExt cx="929908" cy="935736"/>
          </a:xfrm>
        </p:grpSpPr>
        <p:sp>
          <p:nvSpPr>
            <p:cNvPr id="1424" name="Google Shape;1424;p63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5" name="Google Shape;1425;p63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1426" name="Google Shape;1426;p63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63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63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63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63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32" name="Google Shape;1432;p63"/>
          <p:cNvSpPr txBox="1">
            <a:spLocks noGrp="1"/>
          </p:cNvSpPr>
          <p:nvPr>
            <p:ph type="subTitle" idx="1"/>
          </p:nvPr>
        </p:nvSpPr>
        <p:spPr>
          <a:xfrm rot="318903">
            <a:off x="5721102" y="2717202"/>
            <a:ext cx="2335040" cy="8342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Utilizamos un modelo del tipo VAR cuando queremos caracterizar las interacciones simultáneas entre un grupo de variable</a:t>
            </a:r>
            <a:endParaRPr dirty="0"/>
          </a:p>
        </p:txBody>
      </p:sp>
      <p:grpSp>
        <p:nvGrpSpPr>
          <p:cNvPr id="1433" name="Google Shape;1433;p63"/>
          <p:cNvGrpSpPr/>
          <p:nvPr/>
        </p:nvGrpSpPr>
        <p:grpSpPr>
          <a:xfrm>
            <a:off x="1453028" y="1852579"/>
            <a:ext cx="3723220" cy="2453680"/>
            <a:chOff x="2607586" y="1738167"/>
            <a:chExt cx="3557783" cy="2453680"/>
          </a:xfrm>
        </p:grpSpPr>
        <p:sp>
          <p:nvSpPr>
            <p:cNvPr id="1434" name="Google Shape;1434;p63"/>
            <p:cNvSpPr/>
            <p:nvPr/>
          </p:nvSpPr>
          <p:spPr>
            <a:xfrm>
              <a:off x="2609562" y="3865450"/>
              <a:ext cx="3546715" cy="326397"/>
            </a:xfrm>
            <a:custGeom>
              <a:avLst/>
              <a:gdLst/>
              <a:ahLst/>
              <a:cxnLst/>
              <a:rect l="l" t="t" r="r" b="b"/>
              <a:pathLst>
                <a:path w="21521" h="2646" extrusionOk="0">
                  <a:moveTo>
                    <a:pt x="1" y="1"/>
                  </a:moveTo>
                  <a:lnTo>
                    <a:pt x="1" y="2645"/>
                  </a:lnTo>
                  <a:cubicBezTo>
                    <a:pt x="1" y="2645"/>
                    <a:pt x="3739" y="487"/>
                    <a:pt x="10761" y="487"/>
                  </a:cubicBezTo>
                  <a:cubicBezTo>
                    <a:pt x="17812" y="487"/>
                    <a:pt x="21521" y="2645"/>
                    <a:pt x="21521" y="2645"/>
                  </a:cubicBezTo>
                  <a:lnTo>
                    <a:pt x="2152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5" name="Google Shape;1435;p63"/>
            <p:cNvGrpSpPr/>
            <p:nvPr/>
          </p:nvGrpSpPr>
          <p:grpSpPr>
            <a:xfrm>
              <a:off x="2607586" y="1738167"/>
              <a:ext cx="3557783" cy="2185877"/>
              <a:chOff x="598300" y="834425"/>
              <a:chExt cx="6416200" cy="3962075"/>
            </a:xfrm>
          </p:grpSpPr>
          <p:sp>
            <p:nvSpPr>
              <p:cNvPr id="1436" name="Google Shape;1436;p63"/>
              <p:cNvSpPr/>
              <p:nvPr/>
            </p:nvSpPr>
            <p:spPr>
              <a:xfrm>
                <a:off x="751975" y="834425"/>
                <a:ext cx="6070425" cy="3892450"/>
              </a:xfrm>
              <a:custGeom>
                <a:avLst/>
                <a:gdLst/>
                <a:ahLst/>
                <a:cxnLst/>
                <a:rect l="l" t="t" r="r" b="b"/>
                <a:pathLst>
                  <a:path w="242817" h="155698" extrusionOk="0">
                    <a:moveTo>
                      <a:pt x="10278" y="0"/>
                    </a:moveTo>
                    <a:cubicBezTo>
                      <a:pt x="4611" y="0"/>
                      <a:pt x="1" y="4611"/>
                      <a:pt x="1" y="10278"/>
                    </a:cubicBezTo>
                    <a:lnTo>
                      <a:pt x="1" y="145516"/>
                    </a:lnTo>
                    <a:cubicBezTo>
                      <a:pt x="1" y="151183"/>
                      <a:pt x="4611" y="155697"/>
                      <a:pt x="10278" y="155697"/>
                    </a:cubicBezTo>
                    <a:lnTo>
                      <a:pt x="232539" y="155697"/>
                    </a:lnTo>
                    <a:cubicBezTo>
                      <a:pt x="238206" y="155697"/>
                      <a:pt x="242816" y="151183"/>
                      <a:pt x="242816" y="145516"/>
                    </a:cubicBezTo>
                    <a:lnTo>
                      <a:pt x="242816" y="10278"/>
                    </a:lnTo>
                    <a:cubicBezTo>
                      <a:pt x="242816" y="4611"/>
                      <a:pt x="238206" y="0"/>
                      <a:pt x="23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63"/>
              <p:cNvSpPr/>
              <p:nvPr/>
            </p:nvSpPr>
            <p:spPr>
              <a:xfrm>
                <a:off x="598300" y="4508325"/>
                <a:ext cx="6416200" cy="288175"/>
              </a:xfrm>
              <a:custGeom>
                <a:avLst/>
                <a:gdLst/>
                <a:ahLst/>
                <a:cxnLst/>
                <a:rect l="l" t="t" r="r" b="b"/>
                <a:pathLst>
                  <a:path w="256648" h="11527" extrusionOk="0">
                    <a:moveTo>
                      <a:pt x="1" y="1"/>
                    </a:moveTo>
                    <a:lnTo>
                      <a:pt x="1" y="5188"/>
                    </a:lnTo>
                    <a:cubicBezTo>
                      <a:pt x="1" y="8741"/>
                      <a:pt x="2786" y="11527"/>
                      <a:pt x="6340" y="11527"/>
                    </a:cubicBezTo>
                    <a:lnTo>
                      <a:pt x="250404" y="11527"/>
                    </a:lnTo>
                    <a:cubicBezTo>
                      <a:pt x="253862" y="11527"/>
                      <a:pt x="256647" y="8741"/>
                      <a:pt x="256647" y="5188"/>
                    </a:cubicBezTo>
                    <a:lnTo>
                      <a:pt x="2566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438" name="Google Shape;1438;p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84399" y="1983550"/>
            <a:ext cx="3269150" cy="188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492011" y="1195161"/>
            <a:ext cx="8055203" cy="3862489"/>
            <a:chOff x="622310" y="1159225"/>
            <a:chExt cx="8055203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622310" y="11592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6" name="Google Shape;256;p35"/>
          <p:cNvSpPr txBox="1">
            <a:spLocks noGrp="1"/>
          </p:cNvSpPr>
          <p:nvPr>
            <p:ph type="body" idx="1"/>
          </p:nvPr>
        </p:nvSpPr>
        <p:spPr>
          <a:xfrm>
            <a:off x="895189" y="1313708"/>
            <a:ext cx="7025700" cy="32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s-ES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indent="0">
              <a:buNone/>
            </a:pPr>
            <a:endParaRPr lang="es-MX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" name="Google Shape;257;p35"/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Definición</a:t>
            </a:r>
            <a:endParaRPr dirty="0"/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AA76844D-0036-4D3A-A91E-B890761C1B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9253" t="25541" r="3230" b="63076"/>
          <a:stretch/>
        </p:blipFill>
        <p:spPr>
          <a:xfrm>
            <a:off x="987066" y="2068773"/>
            <a:ext cx="6719155" cy="11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773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492011" y="1195161"/>
            <a:ext cx="8055203" cy="3862489"/>
            <a:chOff x="622310" y="1159225"/>
            <a:chExt cx="8055203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622310" y="11592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FFFD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6" name="Google Shape;256;p35"/>
          <p:cNvSpPr txBox="1">
            <a:spLocks noGrp="1"/>
          </p:cNvSpPr>
          <p:nvPr>
            <p:ph type="body" idx="1"/>
          </p:nvPr>
        </p:nvSpPr>
        <p:spPr>
          <a:xfrm>
            <a:off x="895189" y="1313708"/>
            <a:ext cx="7025700" cy="32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s-ES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indent="0">
              <a:buNone/>
            </a:pPr>
            <a:endParaRPr lang="es-MX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938627DA-789C-4269-AA6C-16AC5D8CB2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58806" t="56252" r="10309" b="25970"/>
          <a:stretch/>
        </p:blipFill>
        <p:spPr>
          <a:xfrm>
            <a:off x="1344178" y="2176138"/>
            <a:ext cx="6127722" cy="198409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1E9D8DE-5315-46D8-86B6-1588C9F9DBC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58956" t="40332" r="11596" b="49583"/>
          <a:stretch/>
        </p:blipFill>
        <p:spPr>
          <a:xfrm>
            <a:off x="1505974" y="1313708"/>
            <a:ext cx="5261338" cy="101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966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492011" y="1195161"/>
            <a:ext cx="8055203" cy="3862489"/>
            <a:chOff x="622310" y="1159225"/>
            <a:chExt cx="8055203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622310" y="11592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EDF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6" name="Google Shape;256;p35"/>
          <p:cNvSpPr txBox="1">
            <a:spLocks noGrp="1"/>
          </p:cNvSpPr>
          <p:nvPr>
            <p:ph type="body" idx="1"/>
          </p:nvPr>
        </p:nvSpPr>
        <p:spPr>
          <a:xfrm>
            <a:off x="895189" y="1313708"/>
            <a:ext cx="7025700" cy="32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s-ES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indent="0">
              <a:buNone/>
            </a:pPr>
            <a:endParaRPr lang="es-MX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" name="Google Shape;257;p35">
            <a:extLst>
              <a:ext uri="{FF2B5EF4-FFF2-40B4-BE49-F238E27FC236}">
                <a16:creationId xmlns:a16="http://schemas.microsoft.com/office/drawing/2014/main" id="{E8242572-1E58-49BC-A095-239F0EF56E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Formas Reducidas y Estructurales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1CB9958-6E34-40B3-9D62-3B2B197CBD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D4ECBA">
                <a:tint val="45000"/>
                <a:satMod val="400000"/>
              </a:srgbClr>
            </a:duotone>
          </a:blip>
          <a:srcRect l="59552" t="30736" r="3156" b="58214"/>
          <a:stretch/>
        </p:blipFill>
        <p:spPr>
          <a:xfrm>
            <a:off x="895189" y="2167782"/>
            <a:ext cx="6727137" cy="112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620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5"/>
          <p:cNvGrpSpPr/>
          <p:nvPr/>
        </p:nvGrpSpPr>
        <p:grpSpPr>
          <a:xfrm>
            <a:off x="492011" y="1195161"/>
            <a:ext cx="8055203" cy="3862489"/>
            <a:chOff x="622310" y="1159225"/>
            <a:chExt cx="8055203" cy="3862489"/>
          </a:xfrm>
        </p:grpSpPr>
        <p:sp>
          <p:nvSpPr>
            <p:cNvPr id="254" name="Google Shape;254;p35"/>
            <p:cNvSpPr/>
            <p:nvPr/>
          </p:nvSpPr>
          <p:spPr>
            <a:xfrm>
              <a:off x="717375" y="1159225"/>
              <a:ext cx="7960138" cy="3862489"/>
            </a:xfrm>
            <a:custGeom>
              <a:avLst/>
              <a:gdLst/>
              <a:ahLst/>
              <a:cxnLst/>
              <a:rect l="l" t="t" r="r" b="b"/>
              <a:pathLst>
                <a:path w="52160" h="25108" extrusionOk="0">
                  <a:moveTo>
                    <a:pt x="49941" y="1"/>
                  </a:moveTo>
                  <a:lnTo>
                    <a:pt x="1" y="23466"/>
                  </a:lnTo>
                  <a:lnTo>
                    <a:pt x="52160" y="25108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5"/>
            <p:cNvSpPr/>
            <p:nvPr/>
          </p:nvSpPr>
          <p:spPr>
            <a:xfrm>
              <a:off x="622310" y="1159225"/>
              <a:ext cx="7709267" cy="3620782"/>
            </a:xfrm>
            <a:custGeom>
              <a:avLst/>
              <a:gdLst/>
              <a:ahLst/>
              <a:cxnLst/>
              <a:rect l="l" t="t" r="r" b="b"/>
              <a:pathLst>
                <a:path w="49941" h="23467" extrusionOk="0">
                  <a:moveTo>
                    <a:pt x="1" y="1"/>
                  </a:moveTo>
                  <a:lnTo>
                    <a:pt x="1" y="23466"/>
                  </a:lnTo>
                  <a:lnTo>
                    <a:pt x="49941" y="23466"/>
                  </a:lnTo>
                  <a:lnTo>
                    <a:pt x="49941" y="1"/>
                  </a:lnTo>
                  <a:close/>
                </a:path>
              </a:pathLst>
            </a:custGeom>
            <a:solidFill>
              <a:srgbClr val="EDF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6" name="Google Shape;256;p35"/>
          <p:cNvSpPr txBox="1">
            <a:spLocks noGrp="1"/>
          </p:cNvSpPr>
          <p:nvPr>
            <p:ph type="body" idx="1"/>
          </p:nvPr>
        </p:nvSpPr>
        <p:spPr>
          <a:xfrm>
            <a:off x="895189" y="1313708"/>
            <a:ext cx="7025700" cy="32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s-ES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indent="0">
              <a:buNone/>
            </a:pPr>
            <a:endParaRPr lang="es-MX" sz="1400" i="1" dirty="0">
              <a:latin typeface="Cambria Math" panose="02040503050406030204" pitchFamily="18" charset="0"/>
              <a:ea typeface="Cambria Math" panose="02040503050406030204" pitchFamily="18" charset="0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8" name="Google Shape;258;p35"/>
          <p:cNvGrpSpPr/>
          <p:nvPr/>
        </p:nvGrpSpPr>
        <p:grpSpPr>
          <a:xfrm>
            <a:off x="7729972" y="818542"/>
            <a:ext cx="1011275" cy="1017613"/>
            <a:chOff x="7807869" y="2868655"/>
            <a:chExt cx="929908" cy="935736"/>
          </a:xfrm>
        </p:grpSpPr>
        <p:sp>
          <p:nvSpPr>
            <p:cNvPr id="259" name="Google Shape;259;p35"/>
            <p:cNvSpPr/>
            <p:nvPr/>
          </p:nvSpPr>
          <p:spPr>
            <a:xfrm rot="2423846">
              <a:off x="7952446" y="3284281"/>
              <a:ext cx="338381" cy="338381"/>
            </a:xfrm>
            <a:prstGeom prst="ellipse">
              <a:avLst/>
            </a:prstGeom>
            <a:solidFill>
              <a:srgbClr val="000000">
                <a:alpha val="19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35"/>
            <p:cNvGrpSpPr/>
            <p:nvPr/>
          </p:nvGrpSpPr>
          <p:grpSpPr>
            <a:xfrm rot="2424200">
              <a:off x="7954902" y="2992711"/>
              <a:ext cx="635841" cy="687623"/>
              <a:chOff x="8061867" y="953444"/>
              <a:chExt cx="405081" cy="438092"/>
            </a:xfrm>
          </p:grpSpPr>
          <p:sp>
            <p:nvSpPr>
              <p:cNvPr id="261" name="Google Shape;261;p35"/>
              <p:cNvSpPr/>
              <p:nvPr/>
            </p:nvSpPr>
            <p:spPr>
              <a:xfrm rot="1160833">
                <a:off x="8096701" y="1085601"/>
                <a:ext cx="306621" cy="262557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20" extrusionOk="0">
                    <a:moveTo>
                      <a:pt x="2913" y="0"/>
                    </a:moveTo>
                    <a:cubicBezTo>
                      <a:pt x="2903" y="0"/>
                      <a:pt x="2893" y="0"/>
                      <a:pt x="2883" y="1"/>
                    </a:cubicBezTo>
                    <a:cubicBezTo>
                      <a:pt x="956" y="1"/>
                      <a:pt x="1" y="2313"/>
                      <a:pt x="1358" y="3687"/>
                    </a:cubicBezTo>
                    <a:cubicBezTo>
                      <a:pt x="1795" y="4123"/>
                      <a:pt x="2333" y="4319"/>
                      <a:pt x="2861" y="4319"/>
                    </a:cubicBezTo>
                    <a:cubicBezTo>
                      <a:pt x="3973" y="4319"/>
                      <a:pt x="5044" y="3452"/>
                      <a:pt x="5044" y="2145"/>
                    </a:cubicBezTo>
                    <a:cubicBezTo>
                      <a:pt x="5044" y="966"/>
                      <a:pt x="4089" y="0"/>
                      <a:pt x="2913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5"/>
              <p:cNvSpPr/>
              <p:nvPr/>
            </p:nvSpPr>
            <p:spPr>
              <a:xfrm rot="1160833">
                <a:off x="8102993" y="1067347"/>
                <a:ext cx="306621" cy="263226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4331" extrusionOk="0">
                    <a:moveTo>
                      <a:pt x="2883" y="0"/>
                    </a:moveTo>
                    <a:cubicBezTo>
                      <a:pt x="956" y="0"/>
                      <a:pt x="1" y="2329"/>
                      <a:pt x="1358" y="3686"/>
                    </a:cubicBezTo>
                    <a:cubicBezTo>
                      <a:pt x="1798" y="4131"/>
                      <a:pt x="2339" y="4330"/>
                      <a:pt x="2871" y="4330"/>
                    </a:cubicBezTo>
                    <a:cubicBezTo>
                      <a:pt x="3980" y="4330"/>
                      <a:pt x="5044" y="3464"/>
                      <a:pt x="5044" y="2162"/>
                    </a:cubicBezTo>
                    <a:cubicBezTo>
                      <a:pt x="5044" y="972"/>
                      <a:pt x="4072" y="0"/>
                      <a:pt x="28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5"/>
              <p:cNvSpPr/>
              <p:nvPr/>
            </p:nvSpPr>
            <p:spPr>
              <a:xfrm rot="1160833">
                <a:off x="8202023" y="1005823"/>
                <a:ext cx="191509" cy="282128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4642" extrusionOk="0">
                    <a:moveTo>
                      <a:pt x="1525" y="1"/>
                    </a:moveTo>
                    <a:cubicBezTo>
                      <a:pt x="688" y="1"/>
                      <a:pt x="1" y="688"/>
                      <a:pt x="1" y="1525"/>
                    </a:cubicBezTo>
                    <a:lnTo>
                      <a:pt x="1" y="3117"/>
                    </a:lnTo>
                    <a:cubicBezTo>
                      <a:pt x="1" y="3955"/>
                      <a:pt x="688" y="4642"/>
                      <a:pt x="1525" y="4642"/>
                    </a:cubicBezTo>
                    <a:lnTo>
                      <a:pt x="1643" y="4642"/>
                    </a:lnTo>
                    <a:cubicBezTo>
                      <a:pt x="2480" y="4642"/>
                      <a:pt x="3151" y="3955"/>
                      <a:pt x="3151" y="3117"/>
                    </a:cubicBezTo>
                    <a:lnTo>
                      <a:pt x="3151" y="1525"/>
                    </a:lnTo>
                    <a:cubicBezTo>
                      <a:pt x="3151" y="688"/>
                      <a:pt x="2480" y="1"/>
                      <a:pt x="1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 rot="1160833">
                <a:off x="8143223" y="997277"/>
                <a:ext cx="285227" cy="244324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4020" extrusionOk="0">
                    <a:moveTo>
                      <a:pt x="2682" y="0"/>
                    </a:moveTo>
                    <a:cubicBezTo>
                      <a:pt x="889" y="0"/>
                      <a:pt x="1" y="2162"/>
                      <a:pt x="1274" y="3435"/>
                    </a:cubicBezTo>
                    <a:cubicBezTo>
                      <a:pt x="1678" y="3839"/>
                      <a:pt x="2176" y="4020"/>
                      <a:pt x="2665" y="4020"/>
                    </a:cubicBezTo>
                    <a:cubicBezTo>
                      <a:pt x="3697" y="4020"/>
                      <a:pt x="4692" y="3216"/>
                      <a:pt x="4692" y="2011"/>
                    </a:cubicBezTo>
                    <a:cubicBezTo>
                      <a:pt x="4692" y="888"/>
                      <a:pt x="3788" y="0"/>
                      <a:pt x="268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 rot="1160833">
                <a:off x="8190019" y="986900"/>
                <a:ext cx="243473" cy="2434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4006" extrusionOk="0">
                    <a:moveTo>
                      <a:pt x="1995" y="1"/>
                    </a:moveTo>
                    <a:cubicBezTo>
                      <a:pt x="889" y="1"/>
                      <a:pt x="1" y="889"/>
                      <a:pt x="1" y="2011"/>
                    </a:cubicBezTo>
                    <a:cubicBezTo>
                      <a:pt x="1" y="3117"/>
                      <a:pt x="889" y="4005"/>
                      <a:pt x="1995" y="4005"/>
                    </a:cubicBezTo>
                    <a:cubicBezTo>
                      <a:pt x="3101" y="4005"/>
                      <a:pt x="4005" y="3117"/>
                      <a:pt x="4005" y="2011"/>
                    </a:cubicBezTo>
                    <a:cubicBezTo>
                      <a:pt x="4005" y="889"/>
                      <a:pt x="3101" y="1"/>
                      <a:pt x="1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" name="Google Shape;257;p35">
            <a:extLst>
              <a:ext uri="{FF2B5EF4-FFF2-40B4-BE49-F238E27FC236}">
                <a16:creationId xmlns:a16="http://schemas.microsoft.com/office/drawing/2014/main" id="{E8242572-1E58-49BC-A095-239F0EF56E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85350" y="482275"/>
            <a:ext cx="7173300" cy="2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Formas Reducidas y Estructurales</a:t>
            </a:r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A4C2066-854D-4A40-BCD2-C51EB5E4F9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D4ECBA">
                <a:tint val="45000"/>
                <a:satMod val="400000"/>
              </a:srgbClr>
            </a:duotone>
          </a:blip>
          <a:srcRect l="58955" t="40699" r="2195" b="47881"/>
          <a:stretch/>
        </p:blipFill>
        <p:spPr>
          <a:xfrm>
            <a:off x="501000" y="1432300"/>
            <a:ext cx="7386685" cy="1221324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9E645DBF-56D6-4CF9-9780-62ACD31016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D4ECBA">
                <a:tint val="45000"/>
                <a:satMod val="400000"/>
              </a:srgbClr>
            </a:duotone>
          </a:blip>
          <a:srcRect l="59129" t="66977" r="9083" b="25656"/>
          <a:stretch/>
        </p:blipFill>
        <p:spPr>
          <a:xfrm>
            <a:off x="942722" y="3343700"/>
            <a:ext cx="6320958" cy="82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74540"/>
      </p:ext>
    </p:extLst>
  </p:cSld>
  <p:clrMapOvr>
    <a:masterClrMapping/>
  </p:clrMapOvr>
</p:sld>
</file>

<file path=ppt/theme/theme1.xml><?xml version="1.0" encoding="utf-8"?>
<a:theme xmlns:a="http://schemas.openxmlformats.org/drawingml/2006/main" name="Pronew Bulletin Board by Slidesgo">
  <a:themeElements>
    <a:clrScheme name="Simple Light">
      <a:dk1>
        <a:srgbClr val="000000"/>
      </a:dk1>
      <a:lt1>
        <a:srgbClr val="FFF2CC"/>
      </a:lt1>
      <a:dk2>
        <a:srgbClr val="1155CC"/>
      </a:dk2>
      <a:lt2>
        <a:srgbClr val="FFFFFF"/>
      </a:lt2>
      <a:accent1>
        <a:srgbClr val="ACE5EE"/>
      </a:accent1>
      <a:accent2>
        <a:srgbClr val="9CD3DC"/>
      </a:accent2>
      <a:accent3>
        <a:srgbClr val="EFEFEF"/>
      </a:accent3>
      <a:accent4>
        <a:srgbClr val="E9DEBB"/>
      </a:accent4>
      <a:accent5>
        <a:srgbClr val="F4CCCC"/>
      </a:accent5>
      <a:accent6>
        <a:srgbClr val="EAA9B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848</Words>
  <Application>Microsoft Office PowerPoint</Application>
  <PresentationFormat>Presentación en pantalla (16:9)</PresentationFormat>
  <Paragraphs>150</Paragraphs>
  <Slides>25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2" baseType="lpstr">
      <vt:lpstr>Lobster</vt:lpstr>
      <vt:lpstr>Josefin Slab Thin</vt:lpstr>
      <vt:lpstr>Overpass</vt:lpstr>
      <vt:lpstr>Arial</vt:lpstr>
      <vt:lpstr>Roboto Condensed Light</vt:lpstr>
      <vt:lpstr>Cambria Math</vt:lpstr>
      <vt:lpstr>Pronew Bulletin Board by Slidesgo</vt:lpstr>
      <vt:lpstr>Modelo Vectorial Autorregresivo</vt:lpstr>
      <vt:lpstr>Modelos de Autorregresión Vectorial</vt:lpstr>
      <vt:lpstr>02</vt:lpstr>
      <vt:lpstr>Utilidad</vt:lpstr>
      <vt:lpstr>Presentación de PowerPoint</vt:lpstr>
      <vt:lpstr>Definición</vt:lpstr>
      <vt:lpstr>Presentación de PowerPoint</vt:lpstr>
      <vt:lpstr>Formas Reducidas y Estructurales</vt:lpstr>
      <vt:lpstr>Formas Reducidas y Estructurales</vt:lpstr>
      <vt:lpstr>Condición Estacionaria y Momentos de un Modelo VAR(1)</vt:lpstr>
      <vt:lpstr>Modelos VAR de orden superior</vt:lpstr>
      <vt:lpstr>VAR</vt:lpstr>
      <vt:lpstr>Función de Respuesta a Impulsos</vt:lpstr>
      <vt:lpstr>Modelo de Promedio Móvil de Vectores</vt:lpstr>
      <vt:lpstr>Presentación de PowerPoint</vt:lpstr>
      <vt:lpstr>Presentación de PowerPoint</vt:lpstr>
      <vt:lpstr>Modelo bivariado MA(1)</vt:lpstr>
      <vt:lpstr>Estimación (MLE condicional)</vt:lpstr>
      <vt:lpstr>Estimación (MLE  exacto)</vt:lpstr>
      <vt:lpstr>Modelos de vector ARMA</vt:lpstr>
      <vt:lpstr>Cuando se utilizan modelos VARMA, solo se entrenan modelos de orden inferior (por ejemplo, un modelo VARMA(1,1) o VARMA(2,1)) especialmente cuando las series de tiempo involucradas no son estacionales. </vt:lpstr>
      <vt:lpstr>Generalización del modelo </vt:lpstr>
      <vt:lpstr>Modelo bivariado</vt:lpstr>
      <vt:lpstr>Modelo bivariado</vt:lpstr>
      <vt:lpstr>Se escribe el modelo bivariado como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Pronew Bulletin Board</dc:title>
  <dc:creator>ERIKA REGINA ROBLES REYES</dc:creator>
  <cp:lastModifiedBy>ERIKA REGINA ROBLES REYES</cp:lastModifiedBy>
  <cp:revision>9</cp:revision>
  <dcterms:modified xsi:type="dcterms:W3CDTF">2021-05-06T20:10:55Z</dcterms:modified>
</cp:coreProperties>
</file>